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0"/>
  </p:notesMasterIdLst>
  <p:sldIdLst>
    <p:sldId id="256" r:id="rId2"/>
    <p:sldId id="276" r:id="rId3"/>
    <p:sldId id="277" r:id="rId4"/>
    <p:sldId id="258" r:id="rId5"/>
    <p:sldId id="259" r:id="rId6"/>
    <p:sldId id="260" r:id="rId7"/>
    <p:sldId id="261" r:id="rId8"/>
    <p:sldId id="312" r:id="rId9"/>
    <p:sldId id="278" r:id="rId10"/>
    <p:sldId id="279" r:id="rId11"/>
    <p:sldId id="280" r:id="rId12"/>
    <p:sldId id="295" r:id="rId13"/>
    <p:sldId id="302" r:id="rId14"/>
    <p:sldId id="271" r:id="rId15"/>
    <p:sldId id="317" r:id="rId16"/>
    <p:sldId id="314" r:id="rId17"/>
    <p:sldId id="282" r:id="rId18"/>
    <p:sldId id="284" r:id="rId19"/>
    <p:sldId id="287" r:id="rId20"/>
    <p:sldId id="288" r:id="rId21"/>
    <p:sldId id="297" r:id="rId22"/>
    <p:sldId id="298" r:id="rId23"/>
    <p:sldId id="269" r:id="rId24"/>
    <p:sldId id="274" r:id="rId25"/>
    <p:sldId id="315" r:id="rId26"/>
    <p:sldId id="290" r:id="rId27"/>
    <p:sldId id="292" r:id="rId28"/>
    <p:sldId id="291" r:id="rId29"/>
    <p:sldId id="275" r:id="rId30"/>
    <p:sldId id="316" r:id="rId31"/>
    <p:sldId id="318" r:id="rId32"/>
    <p:sldId id="293" r:id="rId33"/>
    <p:sldId id="294" r:id="rId34"/>
    <p:sldId id="300" r:id="rId35"/>
    <p:sldId id="311" r:id="rId36"/>
    <p:sldId id="305" r:id="rId37"/>
    <p:sldId id="303" r:id="rId38"/>
    <p:sldId id="319" r:id="rId39"/>
    <p:sldId id="321" r:id="rId40"/>
    <p:sldId id="296" r:id="rId41"/>
    <p:sldId id="320" r:id="rId42"/>
    <p:sldId id="323" r:id="rId43"/>
    <p:sldId id="324" r:id="rId44"/>
    <p:sldId id="325" r:id="rId45"/>
    <p:sldId id="326" r:id="rId46"/>
    <p:sldId id="327" r:id="rId47"/>
    <p:sldId id="328" r:id="rId48"/>
    <p:sldId id="32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20" autoAdjust="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"/>
    </p:cViewPr>
  </p:sorterViewPr>
  <p:notesViewPr>
    <p:cSldViewPr snapToGrid="0">
      <p:cViewPr varScale="1">
        <p:scale>
          <a:sx n="48" d="100"/>
          <a:sy n="48" d="100"/>
        </p:scale>
        <p:origin x="1896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7D91-91FF-4245-8501-F9AD169D238E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85AE3-1B6A-4EE5-89DD-10DC5EF31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24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85AE3-1B6A-4EE5-89DD-10DC5EF3199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01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2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45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66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27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55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47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47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06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98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66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82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CF8BD-544E-495C-B6D0-819E67961BC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97ADD-B557-4CCA-93EE-3E35E2045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1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796F-BE5A-5F08-B226-C8138D68D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715" y="859971"/>
            <a:ext cx="11669486" cy="13607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/>
              <a:t>🏦  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Banking Customer Analytics</a:t>
            </a:r>
            <a:endParaRPr lang="en-IN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AA684-32A5-2B14-1394-C066AFA4A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3543" y="3135087"/>
            <a:ext cx="8033657" cy="126274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B0F0"/>
                </a:solidFill>
                <a:latin typeface="Comic Sans MS" panose="030F0702030302020204" pitchFamily="66" charset="0"/>
              </a:rPr>
              <a:t>SQL &amp; Power BI: End-to-End Project</a:t>
            </a:r>
            <a:endParaRPr lang="en-IN" sz="40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34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D2F8-0BB1-2BA0-07BA-9F4F8CBD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30" y="365126"/>
            <a:ext cx="5987142" cy="7237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1.2 Customer  Insight: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FDBE5-1040-3B0A-120E-3F11301AD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829" y="1799417"/>
            <a:ext cx="5377541" cy="723704"/>
          </a:xfrm>
        </p:spPr>
        <p:txBody>
          <a:bodyPr>
            <a:noAutofit/>
          </a:bodyPr>
          <a:lstStyle/>
          <a:p>
            <a:r>
              <a:rPr lang="en-US" dirty="0"/>
              <a:t>Objective : </a:t>
            </a:r>
            <a:r>
              <a:rPr lang="en-US" b="0" dirty="0">
                <a:solidFill>
                  <a:srgbClr val="00B0F0"/>
                </a:solidFill>
              </a:rPr>
              <a:t>To find accounts with highest Average balances</a:t>
            </a:r>
            <a:endParaRPr lang="en-IN" b="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9A090F-5DD5-3498-B070-5441D6E877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66" y="3777781"/>
            <a:ext cx="5769427" cy="291059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42212-B82F-FDAC-71A2-346A720E7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972" y="522514"/>
            <a:ext cx="5627915" cy="3592287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Insight</a:t>
            </a:r>
            <a:r>
              <a:rPr lang="en-US" sz="2800" b="0" dirty="0">
                <a:solidFill>
                  <a:srgbClr val="00B0F0"/>
                </a:solidFill>
                <a:latin typeface="Comic Sans MS" panose="030F0702030302020204" pitchFamily="66" charset="0"/>
              </a:rPr>
              <a:t>: </a:t>
            </a:r>
            <a:r>
              <a:rPr lang="en-US" sz="2000" b="0" dirty="0">
                <a:solidFill>
                  <a:srgbClr val="FFFF00"/>
                </a:solidFill>
                <a:latin typeface="Comic Sans MS" panose="030F0702030302020204" pitchFamily="66" charset="0"/>
              </a:rPr>
              <a:t>This query Identifies which account types contribute most to the bank’s deposits</a:t>
            </a:r>
            <a:r>
              <a:rPr lang="en-US" sz="2000" b="0" dirty="0">
                <a:solidFill>
                  <a:srgbClr val="00B0F0"/>
                </a:solidFill>
                <a:latin typeface="Comic Sans MS" panose="030F0702030302020204" pitchFamily="66" charset="0"/>
              </a:rPr>
              <a:t>.</a:t>
            </a:r>
          </a:p>
          <a:p>
            <a:r>
              <a:rPr lang="en-US" sz="2000" b="0" dirty="0">
                <a:solidFill>
                  <a:srgbClr val="FFFF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Savings</a:t>
            </a:r>
            <a:r>
              <a:rPr lang="en-US" sz="20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has the highest average balance.</a:t>
            </a:r>
          </a:p>
          <a:p>
            <a:r>
              <a:rPr lang="en-US" sz="2000" b="0" dirty="0">
                <a:latin typeface="Comic Sans MS" panose="030F0702030302020204" pitchFamily="66" charset="0"/>
                <a:cs typeface="Arial" panose="020B0604020202020204" pitchFamily="34" charset="0"/>
              </a:rPr>
              <a:t>How to use this information to improve marketing and promote deposits.</a:t>
            </a:r>
          </a:p>
          <a:p>
            <a:r>
              <a:rPr lang="en-US" sz="18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1.Buildings better marketing strategies for high-balance account types. </a:t>
            </a:r>
          </a:p>
          <a:p>
            <a:r>
              <a:rPr lang="en-US" sz="18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2Identify opportunities to promote certain accounts to increase overall deposits.</a:t>
            </a:r>
          </a:p>
          <a:p>
            <a:r>
              <a:rPr lang="en-US" sz="18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3. Evaluate customer preferences and financial behavior across account types.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36B9A54-A9CC-1717-84FC-787D5E5326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45809" y="4539342"/>
            <a:ext cx="5627915" cy="21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1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AE2-32FC-FFE3-2B04-131A682A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2" y="365125"/>
            <a:ext cx="5332412" cy="61458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1.3 Customer Insight: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62AC3-8FB3-9297-C9B2-97D2C6A92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502" y="1567543"/>
            <a:ext cx="5157787" cy="979714"/>
          </a:xfrm>
        </p:spPr>
        <p:txBody>
          <a:bodyPr>
            <a:noAutofit/>
          </a:bodyPr>
          <a:lstStyle/>
          <a:p>
            <a:r>
              <a:rPr lang="en-US" dirty="0"/>
              <a:t>Objective</a:t>
            </a:r>
            <a:r>
              <a:rPr lang="en-US" sz="2800" dirty="0"/>
              <a:t> : </a:t>
            </a:r>
            <a:r>
              <a:rPr lang="en-US" b="0" dirty="0">
                <a:solidFill>
                  <a:srgbClr val="00B0F0"/>
                </a:solidFill>
              </a:rPr>
              <a:t>To find out the most valuable customers</a:t>
            </a:r>
            <a:endParaRPr lang="en-IN" b="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1E08D5-6DC2-3A1B-E177-2D69BC323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2793" y="3124200"/>
            <a:ext cx="5654490" cy="347276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9EC01-B99F-FA64-F53A-D54CD4E2A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9296" y="365125"/>
            <a:ext cx="5817775" cy="2634343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Insight :</a:t>
            </a:r>
          </a:p>
          <a:p>
            <a:r>
              <a:rPr lang="en-US" sz="2000" b="0" dirty="0">
                <a:solidFill>
                  <a:srgbClr val="FFFF00"/>
                </a:solidFill>
                <a:latin typeface="Comic Sans MS" panose="030F0702030302020204" pitchFamily="66" charset="0"/>
              </a:rPr>
              <a:t>This query helps to identifies the bank’s most valuable customers who hold the largest funds.</a:t>
            </a:r>
          </a:p>
          <a:p>
            <a:r>
              <a:rPr lang="en-US" sz="2000" b="0" dirty="0">
                <a:solidFill>
                  <a:srgbClr val="FFFF00"/>
                </a:solidFill>
                <a:latin typeface="Comic Sans MS" panose="030F0702030302020204" pitchFamily="66" charset="0"/>
              </a:rPr>
              <a:t>Vardaniya Tata </a:t>
            </a:r>
            <a:r>
              <a:rPr lang="en-US" sz="2000" b="0" dirty="0">
                <a:solidFill>
                  <a:srgbClr val="00B0F0"/>
                </a:solidFill>
                <a:latin typeface="Comic Sans MS" panose="030F0702030302020204" pitchFamily="66" charset="0"/>
              </a:rPr>
              <a:t>has the highest account balance.</a:t>
            </a:r>
          </a:p>
          <a:p>
            <a:r>
              <a:rPr lang="en-US" sz="2000" b="0" dirty="0">
                <a:solidFill>
                  <a:srgbClr val="00B0F0"/>
                </a:solidFill>
                <a:latin typeface="Comic Sans MS" panose="030F0702030302020204" pitchFamily="66" charset="0"/>
              </a:rPr>
              <a:t>Shows how deposits are concentrated among top clients.</a:t>
            </a:r>
            <a:br>
              <a:rPr lang="en-US" sz="2000" b="0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r>
              <a:rPr lang="en-US" sz="2000" b="0" dirty="0">
                <a:solidFill>
                  <a:srgbClr val="00B0F0"/>
                </a:solidFill>
                <a:latin typeface="Comic Sans MS" panose="030F0702030302020204" pitchFamily="66" charset="0"/>
              </a:rPr>
              <a:t>Helps the bank to offer personalized services and retain these high-value customers.</a:t>
            </a:r>
            <a:endParaRPr lang="en-IN" sz="2000" b="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EAF2857-DBB5-5D87-A82B-693293886CB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0939" y="3429000"/>
            <a:ext cx="5654490" cy="308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0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A093-779E-0880-40FB-E3A2F7C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275546"/>
            <a:ext cx="4931229" cy="8239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1.4 Customer Insight: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72FF1-E602-467B-6DDF-30C6E00CE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099457"/>
            <a:ext cx="5431972" cy="1172255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Objective : </a:t>
            </a:r>
            <a:r>
              <a:rPr lang="en-US" sz="2800" b="0" dirty="0">
                <a:solidFill>
                  <a:srgbClr val="00B0F0"/>
                </a:solidFill>
              </a:rPr>
              <a:t>To identify the high value customer per branch.</a:t>
            </a:r>
            <a:endParaRPr lang="en-IN" sz="2800" b="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44279A-EC92-A6AD-C38B-6FD2699D9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200" y="2741307"/>
            <a:ext cx="6564086" cy="39969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E3CD0-3940-CE82-6B10-A48436886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1799" y="119746"/>
            <a:ext cx="5050971" cy="2385330"/>
          </a:xfrm>
        </p:spPr>
        <p:txBody>
          <a:bodyPr>
            <a:normAutofit fontScale="85000" lnSpcReduction="20000"/>
          </a:bodyPr>
          <a:lstStyle/>
          <a:p>
            <a:r>
              <a:rPr lang="en-US" sz="3300" dirty="0">
                <a:latin typeface="Comic Sans MS" panose="030F0702030302020204" pitchFamily="66" charset="0"/>
              </a:rPr>
              <a:t>Insight : </a:t>
            </a:r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It finds the top depositors in each branch to see which branches have more money and rely on big clients</a:t>
            </a: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.</a:t>
            </a:r>
          </a:p>
          <a:p>
            <a:b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Help branch managers focus on important customers and understand which branches attract wealthier clients</a:t>
            </a:r>
            <a:r>
              <a:rPr lang="en-US" dirty="0">
                <a:latin typeface="Comic Sans MS" panose="030F0702030302020204" pitchFamily="66" charset="0"/>
              </a:rPr>
              <a:t>.</a:t>
            </a:r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EBB6B9-CB21-F590-C39E-73A68EB799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81800" y="2741306"/>
            <a:ext cx="5183188" cy="3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1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5017-1D08-B143-32BC-A9B3A3FF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8" y="206827"/>
            <a:ext cx="5252355" cy="90849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omic Sans MS" panose="030F0702030302020204" pitchFamily="66" charset="0"/>
              </a:rPr>
              <a:t>1.5 Customer Insight:</a:t>
            </a:r>
            <a:endParaRPr lang="en-IN" sz="36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5758E-3ED3-97A8-7E99-C6CE78F5E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59" y="1409237"/>
            <a:ext cx="5829811" cy="642257"/>
          </a:xfrm>
        </p:spPr>
        <p:txBody>
          <a:bodyPr>
            <a:normAutofit fontScale="62500" lnSpcReduction="20000"/>
          </a:bodyPr>
          <a:lstStyle/>
          <a:p>
            <a:r>
              <a:rPr lang="en-US" sz="4400" dirty="0"/>
              <a:t>Objective : </a:t>
            </a:r>
            <a:r>
              <a:rPr lang="en-US" sz="32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find wealthy but inactive customers</a:t>
            </a:r>
            <a:r>
              <a:rPr lang="en-US" sz="2900" dirty="0"/>
              <a:t>.</a:t>
            </a:r>
            <a:endParaRPr lang="en-IN" sz="29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93D8F7-E17A-64C5-290A-603C61D943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858" y="2634343"/>
            <a:ext cx="5731839" cy="401683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30943-6A5F-57ED-0F3D-8304C45B4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230" y="228599"/>
            <a:ext cx="5829811" cy="3940629"/>
          </a:xfrm>
        </p:spPr>
        <p:txBody>
          <a:bodyPr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Insight: </a:t>
            </a:r>
            <a:r>
              <a:rPr lang="en-US" sz="1800" b="0" dirty="0">
                <a:solidFill>
                  <a:srgbClr val="FFFF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Ojas Kari and Shalv Goswami has the high balance but low transaction count.</a:t>
            </a:r>
          </a:p>
          <a:p>
            <a:r>
              <a:rPr lang="en-US" sz="1800" b="0" dirty="0">
                <a:solidFill>
                  <a:srgbClr val="FFFF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These customers are very important for bank because they hold the large amount of money representing potential revenue and stability.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How to make them active ?</a:t>
            </a:r>
          </a:p>
          <a:p>
            <a:r>
              <a:rPr lang="en-US" sz="18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1.Bank can make them active by giving higher interest rates, cashback or rewards for transactions. </a:t>
            </a:r>
          </a:p>
          <a:p>
            <a:r>
              <a:rPr lang="en-US" sz="18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2.Offering premium services, advisory, or priority support to engage them.</a:t>
            </a:r>
          </a:p>
          <a:p>
            <a:r>
              <a:rPr lang="en-US" sz="18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3.Send alerts, tips, or product suggestions to encourage account activity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15B0BB-ECB5-E36F-11D1-E142153F51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4474030"/>
            <a:ext cx="5949041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0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8369-81AD-81FF-A620-F18B9523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829"/>
            <a:ext cx="5224688" cy="98220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1.6 Customer Insight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66C1-FD56-2F7A-68A1-9C6CD1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144" y="1436914"/>
            <a:ext cx="5725432" cy="1068161"/>
          </a:xfrm>
        </p:spPr>
        <p:txBody>
          <a:bodyPr>
            <a:normAutofit fontScale="92500"/>
          </a:bodyPr>
          <a:lstStyle/>
          <a:p>
            <a:r>
              <a:rPr lang="en-US" dirty="0"/>
              <a:t>Objective : </a:t>
            </a:r>
            <a:r>
              <a:rPr lang="en-US" b="0" dirty="0">
                <a:solidFill>
                  <a:srgbClr val="00B0F0"/>
                </a:solidFill>
              </a:rPr>
              <a:t>To find out the most valuable depositor</a:t>
            </a:r>
            <a:endParaRPr lang="en-IN" b="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90E498-318B-3700-A165-018B083A0C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759" y="2744562"/>
            <a:ext cx="6125347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D0477-EEA3-92E5-25B4-46E71887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6569" y="326572"/>
            <a:ext cx="5453286" cy="4365172"/>
          </a:xfrm>
        </p:spPr>
        <p:txBody>
          <a:bodyPr>
            <a:normAutofit fontScale="92500"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Insight :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The query identify the most valuable depositor, providing insights on customer worth and behavior.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Dishani Deol </a:t>
            </a: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is the most valuable depositor</a:t>
            </a:r>
          </a:p>
          <a:p>
            <a:r>
              <a:rPr lang="en-US" b="0" dirty="0">
                <a:latin typeface="Comic Sans MS" panose="030F0702030302020204" pitchFamily="66" charset="0"/>
              </a:rPr>
              <a:t>How to retain the high value depositor:</a:t>
            </a:r>
          </a:p>
          <a:p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Retain high-value customers by offering personalized engagement, premium services, proactive support, loyalty programs, and relevant cross-selling opportunities.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831CB1-3DA7-B205-998A-E8A6DB025C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66569" y="4887685"/>
            <a:ext cx="5453286" cy="15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4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20FD-1AF3-9C44-61E6-8F1F0668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04" y="365126"/>
            <a:ext cx="5795071" cy="82391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1.7 Customer Insight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619B9-9811-5AE9-9EDB-60981D0CF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504" y="1681163"/>
            <a:ext cx="5795071" cy="823912"/>
          </a:xfrm>
        </p:spPr>
        <p:txBody>
          <a:bodyPr>
            <a:noAutofit/>
          </a:bodyPr>
          <a:lstStyle/>
          <a:p>
            <a:r>
              <a:rPr lang="en-US" sz="2800" dirty="0"/>
              <a:t>Objective : </a:t>
            </a:r>
            <a:r>
              <a:rPr lang="en-US" sz="2800" b="0" dirty="0">
                <a:solidFill>
                  <a:srgbClr val="00B0F0"/>
                </a:solidFill>
              </a:rPr>
              <a:t>To find out the most active customer in terms of Withdrawal</a:t>
            </a:r>
            <a:r>
              <a:rPr lang="en-US" sz="2800" dirty="0"/>
              <a:t>.</a:t>
            </a:r>
            <a:endParaRPr lang="en-IN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140155-9005-5089-F552-74F927232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291" y="3162972"/>
            <a:ext cx="5893496" cy="344964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E26CF-7C0A-1ACE-F7DE-B45BB0B01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195" y="122796"/>
            <a:ext cx="5602514" cy="3449645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>
                <a:latin typeface="Comic Sans MS" panose="030F0702030302020204" pitchFamily="66" charset="0"/>
              </a:rPr>
              <a:t>Insight:</a:t>
            </a:r>
          </a:p>
          <a:p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Hrishita Chopra from Nanded City has the highest Withdrawal Count</a:t>
            </a:r>
          </a:p>
          <a:p>
            <a:r>
              <a:rPr lang="en-US" dirty="0">
                <a:latin typeface="Comic Sans MS" panose="030F0702030302020204" pitchFamily="66" charset="0"/>
              </a:rPr>
              <a:t>How can bank reduce the Operational Cost ?</a:t>
            </a:r>
          </a:p>
          <a:p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1.Spot opportunities to promote digital payments, savings plans, or microservices.</a:t>
            </a:r>
          </a:p>
          <a:p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2.Help ATM cash planning for branches if many customers are making small withdrawals frequently.</a:t>
            </a:r>
          </a:p>
          <a:p>
            <a:r>
              <a:rPr lang="en-US" dirty="0">
                <a:latin typeface="Comic Sans MS" panose="030F0702030302020204" pitchFamily="66" charset="0"/>
              </a:rPr>
              <a:t>Conclusion: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These are likely active, low-value transaction customers. Banks can tailor services for convenience or digital engagement to reduce operational costs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492493-5D62-C966-121C-18EC36C524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6194" y="3680731"/>
            <a:ext cx="5553302" cy="28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6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B797-C910-AEA7-D4A0-A5BA10A3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7" y="365126"/>
            <a:ext cx="8017328" cy="972356"/>
          </a:xfrm>
        </p:spPr>
        <p:txBody>
          <a:bodyPr/>
          <a:lstStyle/>
          <a:p>
            <a:r>
              <a:rPr lang="en-US" b="1" dirty="0"/>
              <a:t>💳 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2. Transactions Insight:</a:t>
            </a:r>
            <a:endParaRPr lang="en-IN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9876F5-C333-DAED-BCCA-233760171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1386" y="1939264"/>
            <a:ext cx="1178922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 is the total transaction count and total transaction amount by transaction type?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Which customers have the highest transaction volumes?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 is the monthly trend of total transactions?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Which are the top three months with the highest transaction amounts?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 are the top three highest transactions per branch?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 is the monthly growth rate of transactions?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 is the total transaction count and amount per account per month?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 is the total transaction amount performed by each customer group?</a:t>
            </a:r>
          </a:p>
        </p:txBody>
      </p:sp>
    </p:spTree>
    <p:extLst>
      <p:ext uri="{BB962C8B-B14F-4D97-AF65-F5344CB8AC3E}">
        <p14:creationId xmlns:p14="http://schemas.microsoft.com/office/powerpoint/2010/main" val="313948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0C24-3952-610D-B9F5-E64A4541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5" y="293915"/>
            <a:ext cx="5471626" cy="53952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2.1Transactions Insight: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2EFF-5C57-2FF0-631F-89072E999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875" y="1600201"/>
            <a:ext cx="5592411" cy="698045"/>
          </a:xfrm>
        </p:spPr>
        <p:txBody>
          <a:bodyPr>
            <a:normAutofit fontScale="85000" lnSpcReduction="20000"/>
          </a:bodyPr>
          <a:lstStyle/>
          <a:p>
            <a:r>
              <a:rPr lang="en-US" sz="3100" dirty="0"/>
              <a:t>Objective : </a:t>
            </a:r>
            <a:r>
              <a:rPr lang="en-US" sz="2800" dirty="0">
                <a:solidFill>
                  <a:srgbClr val="00B0F0"/>
                </a:solidFill>
              </a:rPr>
              <a:t>To understand customer transaction behavior.</a:t>
            </a:r>
            <a:endParaRPr lang="en-IN" sz="280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D2D6B5-8BDF-16FF-596A-AAB4495C36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518" y="2823377"/>
            <a:ext cx="5871124" cy="347275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BE080-6BA2-AA63-51A8-D2B604B0D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5360" y="136073"/>
            <a:ext cx="5836897" cy="2928256"/>
          </a:xfrm>
        </p:spPr>
        <p:txBody>
          <a:bodyPr>
            <a:normAutofit fontScale="85000" lnSpcReduction="20000"/>
          </a:bodyPr>
          <a:lstStyle/>
          <a:p>
            <a:r>
              <a:rPr lang="en-US" sz="3300" dirty="0">
                <a:latin typeface="Comic Sans MS" panose="030F0702030302020204" pitchFamily="66" charset="0"/>
              </a:rPr>
              <a:t>Insight: 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Transfers are higher than withdrawals and deposits, showing customers frequently move money between accounts.</a:t>
            </a:r>
          </a:p>
          <a:p>
            <a:br>
              <a:rPr lang="en-US" b="0" dirty="0">
                <a:latin typeface="Comic Sans MS" panose="030F0702030302020204" pitchFamily="66" charset="0"/>
              </a:rPr>
            </a:b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This indicates heavy use of transfer services and digital banking.</a:t>
            </a:r>
            <a:b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The bank can focus on improving transfer features and monitoring high-volume transactions.</a:t>
            </a:r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9990F1-0571-5541-5C8B-C0A13AE526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5999" y="3276601"/>
            <a:ext cx="5871125" cy="29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28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32EB-2240-6C5B-DF2F-322FA38B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8" y="365125"/>
            <a:ext cx="5834742" cy="82391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omic Sans MS" panose="030F0702030302020204" pitchFamily="66" charset="0"/>
              </a:rPr>
              <a:t>2.2Transactions Insight:</a:t>
            </a:r>
            <a:endParaRPr lang="en-IN" sz="36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CC5E5-462A-66D9-F986-2496D17CE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8" y="1257981"/>
            <a:ext cx="5646321" cy="1035504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Objective : </a:t>
            </a:r>
            <a:r>
              <a:rPr lang="en-US" dirty="0">
                <a:solidFill>
                  <a:srgbClr val="00B0F0"/>
                </a:solidFill>
              </a:rPr>
              <a:t>To Find out Highly Active Accounts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22C30-3A6C-19C4-561F-93D8D3594A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108" y="2997200"/>
            <a:ext cx="5998520" cy="31532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3DBA4-36D6-E45E-4047-67FFEBD6B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571" y="365125"/>
            <a:ext cx="5646321" cy="3270704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Insight: </a:t>
            </a:r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Ira sur is associated with the highest transaction amount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Customers with the highest transaction volume are the most active users of the bank</a:t>
            </a:r>
            <a:r>
              <a:rPr lang="en-US" b="0" dirty="0">
                <a:latin typeface="Comic Sans MS" panose="030F0702030302020204" pitchFamily="66" charset="0"/>
              </a:rPr>
              <a:t>.</a:t>
            </a:r>
          </a:p>
          <a:p>
            <a:br>
              <a:rPr lang="en-US" b="0" dirty="0">
                <a:latin typeface="Comic Sans MS" panose="030F0702030302020204" pitchFamily="66" charset="0"/>
              </a:rPr>
            </a:b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They make frequent deposits, withdrawals, and transfers, showing clear engagement patterns.</a:t>
            </a:r>
          </a:p>
          <a:p>
            <a:b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The bank can use this information to provide personalized services and tailored offers to these active clients.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CD8963-7B4E-0600-40FD-5CAE7A1CE0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2572" y="3820371"/>
            <a:ext cx="5183188" cy="23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3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CEAE-AC8D-9EA1-2C6A-DA4BC753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365126"/>
            <a:ext cx="5257800" cy="65813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Comic Sans MS" panose="030F0702030302020204" pitchFamily="66" charset="0"/>
              </a:rPr>
              <a:t>2.3 Transaction insight</a:t>
            </a:r>
            <a:endParaRPr lang="en-IN" sz="36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0CEAD-080A-34A5-0A93-B966C9B24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714" y="1469155"/>
            <a:ext cx="5856057" cy="658131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Objective : </a:t>
            </a:r>
            <a:r>
              <a:rPr lang="en-US" sz="2600" dirty="0">
                <a:solidFill>
                  <a:srgbClr val="00B0F0"/>
                </a:solidFill>
              </a:rPr>
              <a:t>To track seasonal transactions trends</a:t>
            </a:r>
            <a:endParaRPr lang="en-IN" sz="260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4C09D9-937B-F8E4-FEDE-0663CBF50E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7714" y="2863889"/>
            <a:ext cx="5856057" cy="340628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02F71-EACA-9FD7-A284-062F015DD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4716" y="87086"/>
            <a:ext cx="5138058" cy="298268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IN" sz="3300" dirty="0">
                <a:latin typeface="Comic Sans MS" panose="030F0702030302020204" pitchFamily="66" charset="0"/>
              </a:rPr>
              <a:t>Insight : </a:t>
            </a:r>
          </a:p>
          <a:p>
            <a:endParaRPr lang="en-IN" sz="3300" dirty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b="0" dirty="0">
                <a:solidFill>
                  <a:srgbClr val="00B0F0"/>
                </a:solidFill>
                <a:latin typeface="Comic Sans MS" panose="030F0702030302020204" pitchFamily="66" charset="0"/>
              </a:rPr>
              <a:t>Shows which months have more or fewer transactions.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0" dirty="0">
                <a:solidFill>
                  <a:srgbClr val="00B0F0"/>
                </a:solidFill>
                <a:latin typeface="Comic Sans MS" panose="030F0702030302020204" pitchFamily="66" charset="0"/>
              </a:rPr>
              <a:t>Helps to track if transactions are increasing or decreasing over time.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0" dirty="0">
                <a:solidFill>
                  <a:srgbClr val="00B0F0"/>
                </a:solidFill>
                <a:latin typeface="Comic Sans MS" panose="030F0702030302020204" pitchFamily="66" charset="0"/>
              </a:rPr>
              <a:t>Helps to predict future trends and plan business activities.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0" dirty="0">
                <a:solidFill>
                  <a:srgbClr val="00B0F0"/>
                </a:solidFill>
                <a:latin typeface="Comic Sans MS" panose="030F0702030302020204" pitchFamily="66" charset="0"/>
              </a:rPr>
              <a:t>Aids in managing staff and resources during busy or slow months.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95BCA4-0000-F81F-0BA1-A832EE3586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54716" y="3189512"/>
            <a:ext cx="5183189" cy="31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3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D0DB-3144-4305-937C-1EF6EDE1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30" y="365125"/>
            <a:ext cx="3864428" cy="1017361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Introduction:</a:t>
            </a:r>
            <a:endParaRPr lang="en-IN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2906-AF31-BF74-1C46-2E32D0855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690688"/>
            <a:ext cx="11506200" cy="4568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mic Sans MS" panose="030F0702030302020204" pitchFamily="66" charset="0"/>
              </a:rPr>
              <a:t>The Banking Customer Analytics Project helps banks understand their customers and daily operations better by studying their data.</a:t>
            </a:r>
          </a:p>
          <a:p>
            <a:pPr marL="0" indent="0">
              <a:buNone/>
            </a:pPr>
            <a:endParaRPr lang="en-US" sz="24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2400" dirty="0">
                <a:latin typeface="Comic Sans MS" panose="030F0702030302020204" pitchFamily="66" charset="0"/>
              </a:rPr>
              <a:t>It uses information from five main tables — Customers, Accounts, Transactions, Branches, and Employees — to explore how customers use their accounts, how often they make deposits or withdrawals, and how different branches and employees perform.</a:t>
            </a:r>
          </a:p>
          <a:p>
            <a:pPr marL="0" indent="0">
              <a:buNone/>
            </a:pPr>
            <a:br>
              <a:rPr lang="en-US" sz="2400" dirty="0">
                <a:latin typeface="Comic Sans MS" panose="030F0702030302020204" pitchFamily="66" charset="0"/>
              </a:rPr>
            </a:br>
            <a:r>
              <a:rPr lang="en-US" sz="2400" dirty="0">
                <a:latin typeface="Comic Sans MS" panose="030F0702030302020204" pitchFamily="66" charset="0"/>
              </a:rPr>
              <a:t>This analysis helps the bank make smarter decisions and improve overall customer satisfaction.</a:t>
            </a:r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515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B785-AB70-2061-C073-2D01A70E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365125"/>
            <a:ext cx="5714999" cy="91258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Comic Sans MS" panose="030F0702030302020204" pitchFamily="66" charset="0"/>
              </a:rPr>
              <a:t>2.4 Transactions Insight:</a:t>
            </a:r>
            <a:endParaRPr lang="en-IN" sz="36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2E3D-B421-941D-41FC-294412955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862" y="1277708"/>
            <a:ext cx="5693601" cy="1227367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Objective </a:t>
            </a:r>
            <a:r>
              <a:rPr lang="en-US" sz="3600" dirty="0">
                <a:solidFill>
                  <a:srgbClr val="00B0F0"/>
                </a:solidFill>
              </a:rPr>
              <a:t>: </a:t>
            </a:r>
            <a:r>
              <a:rPr lang="en-US" sz="3100" dirty="0">
                <a:solidFill>
                  <a:srgbClr val="00B0F0"/>
                </a:solidFill>
              </a:rPr>
              <a:t>To identify when customer spending or transactions activity peaks</a:t>
            </a:r>
            <a:endParaRPr lang="en-IN" sz="310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530D84-E41D-DC78-8A58-C7DA35752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7862" y="3211286"/>
            <a:ext cx="5821938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62756-F95E-E275-6C7B-319613DE0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029" y="206829"/>
            <a:ext cx="5615109" cy="3766457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Insight </a:t>
            </a:r>
            <a:r>
              <a:rPr lang="en-US" sz="2800" b="0" dirty="0">
                <a:latin typeface="Comic Sans MS" panose="030F0702030302020204" pitchFamily="66" charset="0"/>
              </a:rPr>
              <a:t>: </a:t>
            </a:r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May 2024 is the month with highest transaction count and transaction amount</a:t>
            </a:r>
          </a:p>
          <a:p>
            <a:r>
              <a:rPr lang="en-US" dirty="0">
                <a:latin typeface="Comic Sans MS" panose="030F0702030302020204" pitchFamily="66" charset="0"/>
              </a:rPr>
              <a:t>Possible Reasons: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1.Higher spending due to summer sales, travel or festive shopping.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2.Bonuses and incentives in May month increased customer spending.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3.Heavy promotions and cashback offers encouraged more transactions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.</a:t>
            </a:r>
          </a:p>
          <a:p>
            <a:r>
              <a:rPr lang="en-US" dirty="0">
                <a:latin typeface="Comic Sans MS" panose="030F0702030302020204" pitchFamily="66" charset="0"/>
              </a:rPr>
              <a:t>Conclusion: </a:t>
            </a:r>
          </a:p>
          <a:p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It helps businesses or banks recognize high-performing months, analyze the reasons behind increased activity, and use that insight for strategic planning, marketing, or resource allocation.</a:t>
            </a:r>
            <a:endParaRPr lang="en-IN" b="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6AD561-3951-EF76-AE33-2141D44EDA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9029" y="4347369"/>
            <a:ext cx="5379833" cy="21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1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96B4-E009-A0DD-94FB-0DFA003F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72143"/>
            <a:ext cx="5508171" cy="105649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omic Sans MS" panose="030F0702030302020204" pitchFamily="66" charset="0"/>
              </a:rPr>
              <a:t>2.5 Transaction Insight</a:t>
            </a:r>
            <a:endParaRPr lang="en-IN" sz="32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1A840-997A-E01C-7D15-EF891F339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681163"/>
            <a:ext cx="6085114" cy="82391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Objective : </a:t>
            </a:r>
            <a:r>
              <a:rPr lang="en-US" sz="2800" dirty="0">
                <a:solidFill>
                  <a:srgbClr val="00B0F0"/>
                </a:solidFill>
              </a:rPr>
              <a:t>To </a:t>
            </a:r>
            <a:r>
              <a:rPr lang="en-US" dirty="0">
                <a:solidFill>
                  <a:srgbClr val="00B0F0"/>
                </a:solidFill>
              </a:rPr>
              <a:t>analyze  branch handling  large or high-value transactions, indicating key customers or business activity concentration.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AB19C2-D513-BCE6-C14E-09AEAC5DD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761" y="3235342"/>
            <a:ext cx="6399782" cy="31690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5233F-2EEC-6B1C-5BC5-65840DEF2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1354" y="472168"/>
            <a:ext cx="5183187" cy="2417989"/>
          </a:xfrm>
        </p:spPr>
        <p:txBody>
          <a:bodyPr>
            <a:normAutofit fontScale="85000" lnSpcReduction="20000"/>
          </a:bodyPr>
          <a:lstStyle/>
          <a:p>
            <a:r>
              <a:rPr lang="en-US" sz="3300" dirty="0">
                <a:latin typeface="Comic Sans MS" panose="030F0702030302020204" pitchFamily="66" charset="0"/>
              </a:rPr>
              <a:t>Insight : </a:t>
            </a:r>
          </a:p>
          <a:p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1. It identifies the branches handling the largest transactions.</a:t>
            </a:r>
          </a:p>
          <a:p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2. Highlighting high value customers.</a:t>
            </a:r>
          </a:p>
          <a:p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3. Shows which branch contribute most to revenue</a:t>
            </a:r>
          </a:p>
          <a:p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4. Helps in monitoring large or risky transactions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E1D7541-7DF6-A9C2-7FD4-EBB71F0C7F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71354" y="3235341"/>
            <a:ext cx="5183187" cy="32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4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9252-6AE1-3DE5-1449-D2A13812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3" y="365125"/>
            <a:ext cx="5235575" cy="81438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2.6 Transaction Insight: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C632A-A03A-620F-1854-68BC8A4CA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1" y="1539649"/>
            <a:ext cx="5562146" cy="823912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/>
              <a:t>Objective </a:t>
            </a:r>
            <a:r>
              <a:rPr lang="en-US" dirty="0">
                <a:solidFill>
                  <a:srgbClr val="00B0F0"/>
                </a:solidFill>
              </a:rPr>
              <a:t>: To track whether transaction activity is increasing, decreasing or stable over time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DF5E1C-9C76-A8D4-92D9-13902373A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4171" y="3006726"/>
            <a:ext cx="5921829" cy="362267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04870B-D956-162B-4455-FA128EAF34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2836" y="3744685"/>
            <a:ext cx="5318919" cy="288471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A620230-27A1-B4B0-4F3C-BA119745FC3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562835" y="127705"/>
            <a:ext cx="5440533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Comic Sans MS" panose="030F0702030302020204" pitchFamily="66" charset="0"/>
              </a:rPr>
              <a:t>Insight: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mic Sans MS" panose="030F0702030302020204" pitchFamily="66" charset="0"/>
              </a:rPr>
              <a:t>Tracks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mic Sans MS" panose="030F0702030302020204" pitchFamily="66" charset="0"/>
              </a:rPr>
              <a:t>monthly transaction trends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mic Sans MS" panose="030F0702030302020204" pitchFamily="66" charset="0"/>
              </a:rPr>
              <a:t>to identify growth or decline in activity.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mic Sans MS" panose="030F0702030302020204" pitchFamily="66" charset="0"/>
              </a:rPr>
              <a:t>Highlights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mic Sans MS" panose="030F0702030302020204" pitchFamily="66" charset="0"/>
              </a:rPr>
              <a:t>months with significant spikes or drops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mic Sans MS" panose="030F0702030302020204" pitchFamily="66" charset="0"/>
              </a:rPr>
              <a:t>, signaling unusual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mic Sans MS" panose="030F0702030302020204" pitchFamily="66" charset="0"/>
              </a:rPr>
              <a:t>Identifies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mic Sans MS" panose="030F0702030302020204" pitchFamily="66" charset="0"/>
              </a:rPr>
              <a:t>seasonal or recurring trends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mic Sans MS" panose="030F0702030302020204" pitchFamily="66" charset="0"/>
              </a:rPr>
              <a:t>in customer transaction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mic Sans MS" panose="030F0702030302020204" pitchFamily="66" charset="0"/>
              </a:rPr>
              <a:t>Evaluates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mic Sans MS" panose="030F0702030302020204" pitchFamily="66" charset="0"/>
              </a:rPr>
              <a:t>impact of promotions or campaigns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mic Sans MS" panose="030F0702030302020204" pitchFamily="66" charset="0"/>
              </a:rPr>
              <a:t>on transaction volume.</a:t>
            </a:r>
          </a:p>
        </p:txBody>
      </p:sp>
    </p:spTree>
    <p:extLst>
      <p:ext uri="{BB962C8B-B14F-4D97-AF65-F5344CB8AC3E}">
        <p14:creationId xmlns:p14="http://schemas.microsoft.com/office/powerpoint/2010/main" val="630092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0B60-5083-6297-E636-D0F67F5E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0" y="97970"/>
            <a:ext cx="6324599" cy="72594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2.7 Transaction Insight:</a:t>
            </a:r>
            <a:endParaRPr lang="en-IN" sz="40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E927F-4200-389D-FA9D-33FDCAFAB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360" y="1197429"/>
            <a:ext cx="6219670" cy="849085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Objective : </a:t>
            </a:r>
            <a:r>
              <a:rPr lang="en-US" sz="3100" dirty="0">
                <a:solidFill>
                  <a:srgbClr val="00B0F0"/>
                </a:solidFill>
              </a:rPr>
              <a:t>To monitor account activity over time</a:t>
            </a:r>
            <a:endParaRPr lang="en-IN" sz="3100" dirty="0">
              <a:solidFill>
                <a:srgbClr val="00B0F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8C9F6-DCCD-7C5A-6418-8DDBFE8B8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7371" y="97970"/>
            <a:ext cx="5040085" cy="3505201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Conclusion: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1</a:t>
            </a:r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. Target high-value/high-activity accounts </a:t>
            </a: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for premium services, loyalty rewards, or upselling opportunities.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2. Re-engage low-activity accounts </a:t>
            </a: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with promotions or personalized communication.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3. Plan campaigns around trends – </a:t>
            </a: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use months with historically high transactions to maximize offers or marketing impact.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4.Monitor for anomalies </a:t>
            </a:r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– sudden large transaction amounts or counts may indicate errors or potential fraud.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287B775-13C8-BCC5-4D6B-CAAED19B07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360" y="2841307"/>
            <a:ext cx="6382955" cy="3668350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F1276F1-F813-0647-41D2-ACFDA63217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27371" y="3788229"/>
            <a:ext cx="5305269" cy="27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7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2778-EB2C-BF27-6021-EA929B37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151619"/>
            <a:ext cx="6477000" cy="81778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2.8 Transactions Insight</a:t>
            </a:r>
            <a:endParaRPr lang="en-IN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689A-6BF1-DBF2-2D08-1FCBE4CC5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8257" y="1213403"/>
            <a:ext cx="5310511" cy="811340"/>
          </a:xfrm>
        </p:spPr>
        <p:txBody>
          <a:bodyPr>
            <a:normAutofit fontScale="85000" lnSpcReduction="20000"/>
          </a:bodyPr>
          <a:lstStyle/>
          <a:p>
            <a:r>
              <a:rPr lang="en-US" sz="3300" dirty="0"/>
              <a:t>Objective : </a:t>
            </a:r>
            <a:r>
              <a:rPr lang="en-US" sz="2800" dirty="0">
                <a:solidFill>
                  <a:srgbClr val="00B0F0"/>
                </a:solidFill>
              </a:rPr>
              <a:t>To analyze transaction behavior across different age group.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A2C68-056E-898D-FB9F-533B505F1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8257" y="2427514"/>
            <a:ext cx="5335896" cy="4065361"/>
          </a:xfrm>
        </p:spPr>
        <p:txBody>
          <a:bodyPr>
            <a:normAutofit fontScale="85000" lnSpcReduction="20000"/>
          </a:bodyPr>
          <a:lstStyle/>
          <a:p>
            <a:r>
              <a:rPr lang="en-US" sz="3300" dirty="0"/>
              <a:t>Insight:</a:t>
            </a:r>
          </a:p>
          <a:p>
            <a:r>
              <a:rPr lang="en-US" dirty="0">
                <a:solidFill>
                  <a:srgbClr val="FFFF00"/>
                </a:solidFill>
              </a:rPr>
              <a:t>1.Older customers are more valuable in terms of transaction amounts:</a:t>
            </a:r>
          </a:p>
          <a:p>
            <a:r>
              <a:rPr lang="en-US" sz="2100" dirty="0">
                <a:solidFill>
                  <a:srgbClr val="00B0F0"/>
                </a:solidFill>
              </a:rPr>
              <a:t>Focused marketing, loyalty programs, or premium services can be targeted to the 60+ age group for higher revenue impact.</a:t>
            </a:r>
          </a:p>
          <a:p>
            <a:r>
              <a:rPr lang="en-US" dirty="0">
                <a:solidFill>
                  <a:srgbClr val="FFFF00"/>
                </a:solidFill>
              </a:rPr>
              <a:t>2.Middle-aged customers are a steady segment: </a:t>
            </a:r>
          </a:p>
          <a:p>
            <a:r>
              <a:rPr lang="en-US" sz="2100" dirty="0">
                <a:solidFill>
                  <a:srgbClr val="00B0F0"/>
                </a:solidFill>
              </a:rPr>
              <a:t>They are active, so retention strategies and mid-tier offers can maintain or grow their spending.</a:t>
            </a:r>
          </a:p>
          <a:p>
            <a:r>
              <a:rPr lang="en-US" dirty="0">
                <a:solidFill>
                  <a:srgbClr val="FFFF00"/>
                </a:solidFill>
              </a:rPr>
              <a:t>3.Young adults have potential for growth:</a:t>
            </a:r>
          </a:p>
          <a:p>
            <a:r>
              <a:rPr lang="en-US" sz="2100" dirty="0">
                <a:solidFill>
                  <a:srgbClr val="00B0F0"/>
                </a:solidFill>
              </a:rPr>
              <a:t>Their lower transaction amounts may indicate untapped potential. Promotions, digital-first campaigns, or starter offers could increase engagement in this age group.</a:t>
            </a:r>
          </a:p>
          <a:p>
            <a:pPr lvl="1"/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7B90E94-12F3-65ED-2F6D-CF920FF1C1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08857" y="4729806"/>
            <a:ext cx="6442625" cy="182958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2BC934-16C6-4057-5C78-722AF7EE59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3232" y="1213403"/>
            <a:ext cx="6442625" cy="33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26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234D-4201-000C-CE1C-7B07FE08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365125"/>
            <a:ext cx="10874829" cy="1006475"/>
          </a:xfrm>
        </p:spPr>
        <p:txBody>
          <a:bodyPr/>
          <a:lstStyle/>
          <a:p>
            <a:r>
              <a:rPr lang="en-US" b="1" dirty="0"/>
              <a:t>🏦 </a:t>
            </a:r>
            <a:r>
              <a:rPr lang="en-US" b="1" dirty="0">
                <a:latin typeface="Comic Sans MS" panose="030F0702030302020204" pitchFamily="66" charset="0"/>
              </a:rPr>
              <a:t>3.Branch Insights:</a:t>
            </a:r>
            <a:endParaRPr lang="en-IN" b="1" dirty="0">
              <a:latin typeface="Comic Sans MS" panose="030F0702030302020204" pitchFamily="66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F9EEB4-54DA-B783-CCC1-92700C60FE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486" y="1639600"/>
            <a:ext cx="1156062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400" dirty="0">
                <a:latin typeface="Comic Sans MS" panose="030F0702030302020204" pitchFamily="66" charset="0"/>
              </a:rPr>
              <a:t>Find out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the </a:t>
            </a:r>
            <a:r>
              <a:rPr lang="en-US" altLang="en-US" sz="2400" dirty="0">
                <a:latin typeface="Comic Sans MS" panose="030F0702030302020204" pitchFamily="66" charset="0"/>
              </a:rPr>
              <a:t>branches with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total balance across all accounts and total number of customers associated with it.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How many employees work in each branch?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Which branches have the highest transaction volume?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Which branch has the highest average account balance?</a:t>
            </a:r>
          </a:p>
        </p:txBody>
      </p:sp>
    </p:spTree>
    <p:extLst>
      <p:ext uri="{BB962C8B-B14F-4D97-AF65-F5344CB8AC3E}">
        <p14:creationId xmlns:p14="http://schemas.microsoft.com/office/powerpoint/2010/main" val="384796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F7C7-004B-2092-F6D6-69955D08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60" y="365125"/>
            <a:ext cx="5267097" cy="82391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3.1 Branch Insight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1E9FD-F2C3-6699-C797-C13A5AF7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404" y="1589314"/>
            <a:ext cx="5436053" cy="1284514"/>
          </a:xfrm>
        </p:spPr>
        <p:txBody>
          <a:bodyPr/>
          <a:lstStyle/>
          <a:p>
            <a:r>
              <a:rPr lang="en-US" dirty="0"/>
              <a:t>Objective : </a:t>
            </a:r>
            <a:r>
              <a:rPr lang="en-US" dirty="0">
                <a:solidFill>
                  <a:srgbClr val="00B0F0"/>
                </a:solidFill>
              </a:rPr>
              <a:t>To Measure branch Performance by deposit</a:t>
            </a:r>
          </a:p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F7827D-A89C-0927-BA2C-531636A0E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760" y="2968739"/>
            <a:ext cx="5495697" cy="3693319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0E6CDF3-663F-0B02-C506-0C9C96C7AC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13666" y="3899355"/>
            <a:ext cx="6102574" cy="2762703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6FF75843-DC55-D932-0BBD-732ADC9C2AA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913666" y="84585"/>
            <a:ext cx="610257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Insight</a:t>
            </a:r>
            <a:r>
              <a:rPr lang="en-US" sz="1800" dirty="0">
                <a:latin typeface="Comic Sans MS" panose="030F0702030302020204" pitchFamily="66" charset="0"/>
              </a:rPr>
              <a:t> : </a:t>
            </a:r>
            <a:r>
              <a:rPr lang="en-US" sz="1800" dirty="0">
                <a:solidFill>
                  <a:srgbClr val="00B0F0"/>
                </a:solidFill>
              </a:rPr>
              <a:t>Branch Indus Silicon Valley has the highest total balance and highest number of customers across all branches.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1.High total balance + high customer count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b="0" dirty="0">
                <a:solidFill>
                  <a:srgbClr val="00B0F0"/>
                </a:solidFill>
                <a:latin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Branch is performing strongly, both in volume and customer reach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2.High total balance + low customer count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b="0" dirty="0">
                <a:latin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Branch serves a few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high-value 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(possible VIP or corporate accounts).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3.Low total balance + high customer count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b="0" dirty="0">
                <a:solidFill>
                  <a:srgbClr val="00B0F0"/>
                </a:solidFill>
                <a:latin typeface="Arial" panose="020B0604020202020204" pitchFamily="34" charset="0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Many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low-value or inactive accounts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; potential to increase engagement or cross-sell.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4.Low total balance + low customer count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b="0" dirty="0">
                <a:latin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Branch may be underperforming or located in a less active region.</a:t>
            </a:r>
          </a:p>
        </p:txBody>
      </p:sp>
    </p:spTree>
    <p:extLst>
      <p:ext uri="{BB962C8B-B14F-4D97-AF65-F5344CB8AC3E}">
        <p14:creationId xmlns:p14="http://schemas.microsoft.com/office/powerpoint/2010/main" val="574482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81BA-9110-A720-980C-F76C7867D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3" y="558575"/>
            <a:ext cx="4822371" cy="9085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3.2 Branch Insight</a:t>
            </a:r>
            <a:endParaRPr lang="en-IN" sz="40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23D6D-742A-1533-0439-EE70A1849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329" y="2183835"/>
            <a:ext cx="5528354" cy="566056"/>
          </a:xfrm>
        </p:spPr>
        <p:txBody>
          <a:bodyPr>
            <a:noAutofit/>
          </a:bodyPr>
          <a:lstStyle/>
          <a:p>
            <a:r>
              <a:rPr lang="en-US" sz="2800" dirty="0"/>
              <a:t>Objective : </a:t>
            </a:r>
            <a:r>
              <a:rPr lang="en-US" sz="2800" b="0" dirty="0">
                <a:solidFill>
                  <a:srgbClr val="00B0F0"/>
                </a:solidFill>
              </a:rPr>
              <a:t>To see staff distribution.</a:t>
            </a:r>
            <a:endParaRPr lang="en-IN" sz="2800" b="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0E5CB6-9F2E-F257-A533-F2A35030E6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5328" y="4032703"/>
            <a:ext cx="5742166" cy="24601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B8411-DA01-D17D-D447-6FCA40546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3086" y="130629"/>
            <a:ext cx="5889171" cy="3777342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Insight :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KMB 505 Hitech City </a:t>
            </a:r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has the highest number of employees in its Branch.</a:t>
            </a:r>
          </a:p>
          <a:p>
            <a:r>
              <a:rPr lang="en-IN" b="0" dirty="0">
                <a:solidFill>
                  <a:srgbClr val="FFFF00"/>
                </a:solidFill>
                <a:latin typeface="Comic Sans MS" panose="030F0702030302020204" pitchFamily="66" charset="0"/>
              </a:rPr>
              <a:t>1.Identifying branches with the high and low employee count branches with more employees handles higher customer traffic and larger volumes.</a:t>
            </a:r>
          </a:p>
          <a:p>
            <a:r>
              <a:rPr lang="en-US" b="0" dirty="0">
                <a:solidFill>
                  <a:srgbClr val="FFFF00"/>
                </a:solidFill>
                <a:latin typeface="Comic Sans MS" panose="030F0702030302020204" pitchFamily="66" charset="0"/>
              </a:rPr>
              <a:t>2.If a branch has many employees but low transaction volume resources may be underutilized, conversely few employees handling large transaction may indicates overworked staff.</a:t>
            </a:r>
          </a:p>
          <a:p>
            <a:r>
              <a:rPr lang="en-US" sz="3200" dirty="0"/>
              <a:t>Conclusion:</a:t>
            </a:r>
          </a:p>
          <a:p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1.Redistribute employees to balance workload across branches.</a:t>
            </a:r>
          </a:p>
          <a:p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2.Ensure busy branches have sufficient staff to handle customers efficiently.</a:t>
            </a:r>
          </a:p>
          <a:p>
            <a:r>
              <a:rPr lang="en-US" b="0" dirty="0">
                <a:solidFill>
                  <a:srgbClr val="00B0F0"/>
                </a:solidFill>
                <a:latin typeface="Comic Sans MS" panose="030F0702030302020204" pitchFamily="66" charset="0"/>
              </a:rPr>
              <a:t>3.Branches with low employees and low activity may need restructuring or targeted growth strategies.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DD82C4-8D34-58C8-860A-1BB0E5B8DDC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3086" y="4032704"/>
            <a:ext cx="5546269" cy="24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4313-D845-E7EE-1957-F6C608E4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4" y="108857"/>
            <a:ext cx="5627913" cy="108018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mic Sans MS" panose="030F0702030302020204" pitchFamily="66" charset="0"/>
              </a:rPr>
              <a:t>3.3 Branch Insight:</a:t>
            </a:r>
            <a:endParaRPr lang="en-IN" sz="40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F47B5-AA74-323F-B546-889FE8D39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144" y="1424893"/>
            <a:ext cx="5453741" cy="1080182"/>
          </a:xfrm>
        </p:spPr>
        <p:txBody>
          <a:bodyPr>
            <a:normAutofit/>
          </a:bodyPr>
          <a:lstStyle/>
          <a:p>
            <a:r>
              <a:rPr lang="en-US" sz="3200" dirty="0"/>
              <a:t>Objective : </a:t>
            </a:r>
            <a:r>
              <a:rPr lang="en-US" sz="3200" dirty="0">
                <a:solidFill>
                  <a:srgbClr val="00B0F0"/>
                </a:solidFill>
              </a:rPr>
              <a:t>To find most active branches</a:t>
            </a:r>
            <a:endParaRPr lang="en-IN" sz="320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329458-0807-074C-0951-CB37F6883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973" y="3546256"/>
            <a:ext cx="5627913" cy="299605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57D8A-100C-BD2F-3F25-4428970F2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9800" y="740230"/>
            <a:ext cx="5900055" cy="2996058"/>
          </a:xfrm>
        </p:spPr>
        <p:txBody>
          <a:bodyPr>
            <a:noAutofit/>
          </a:bodyPr>
          <a:lstStyle/>
          <a:p>
            <a:r>
              <a:rPr lang="en-US" sz="2000" dirty="0"/>
              <a:t>Insight: </a:t>
            </a:r>
          </a:p>
          <a:p>
            <a:r>
              <a:rPr lang="en-US" sz="1400" dirty="0">
                <a:solidFill>
                  <a:srgbClr val="FFFF00"/>
                </a:solidFill>
              </a:rPr>
              <a:t>Indus 11 Silicon Valley </a:t>
            </a:r>
            <a:r>
              <a:rPr lang="en-US" sz="1400" dirty="0">
                <a:solidFill>
                  <a:srgbClr val="00B0F0"/>
                </a:solidFill>
              </a:rPr>
              <a:t>has the highest transaction volume and it is the most active branch.</a:t>
            </a:r>
          </a:p>
          <a:p>
            <a:r>
              <a:rPr lang="en-US" sz="1400" dirty="0">
                <a:solidFill>
                  <a:srgbClr val="FFFF00"/>
                </a:solidFill>
              </a:rPr>
              <a:t>1 High Transaction volume branches indicate strong customer activity, engagement and higher profitability</a:t>
            </a:r>
          </a:p>
          <a:p>
            <a:r>
              <a:rPr lang="en-US" sz="1400" dirty="0">
                <a:solidFill>
                  <a:srgbClr val="FFFF00"/>
                </a:solidFill>
              </a:rPr>
              <a:t>2.Low transaction volume branches may have few customers or limited business opportunities.</a:t>
            </a:r>
          </a:p>
          <a:p>
            <a:r>
              <a:rPr lang="en-US" sz="1600" dirty="0"/>
              <a:t>Recommendation :</a:t>
            </a:r>
          </a:p>
          <a:p>
            <a:r>
              <a:rPr lang="en-US" sz="1400" dirty="0">
                <a:solidFill>
                  <a:srgbClr val="00B0F0"/>
                </a:solidFill>
              </a:rPr>
              <a:t>1.Focusing on staff and technology on high volume branches to maintain service quality.</a:t>
            </a:r>
          </a:p>
          <a:p>
            <a:r>
              <a:rPr lang="en-US" sz="1400" dirty="0">
                <a:solidFill>
                  <a:srgbClr val="00B0F0"/>
                </a:solidFill>
              </a:rPr>
              <a:t>2.Investigating low volume branches to identify the cause like low customer base poor marketing or regional factors.</a:t>
            </a:r>
          </a:p>
          <a:p>
            <a:r>
              <a:rPr lang="en-US" sz="1400" dirty="0">
                <a:solidFill>
                  <a:srgbClr val="00B0F0"/>
                </a:solidFill>
              </a:rPr>
              <a:t>3.Opening new branches in high activity areas and strengthening digital channel where in Branch transactions are low.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B4ABE7-70AF-FD83-1439-A6D96BBFB7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3929743"/>
            <a:ext cx="5627913" cy="26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86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E91B-3A60-D71E-6956-1506A489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217714"/>
            <a:ext cx="5779861" cy="971324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3.4 Branch Insight: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31888-94E4-7532-AF91-C6A20E2F4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711" y="1681162"/>
            <a:ext cx="5562151" cy="971323"/>
          </a:xfrm>
        </p:spPr>
        <p:txBody>
          <a:bodyPr>
            <a:normAutofit/>
          </a:bodyPr>
          <a:lstStyle/>
          <a:p>
            <a:r>
              <a:rPr lang="en-US" sz="2800" dirty="0"/>
              <a:t>Objective </a:t>
            </a:r>
            <a:r>
              <a:rPr lang="en-US" sz="2800" dirty="0">
                <a:solidFill>
                  <a:srgbClr val="00B0F0"/>
                </a:solidFill>
              </a:rPr>
              <a:t>: To compare financial strength across all branches</a:t>
            </a:r>
            <a:endParaRPr lang="en-IN" sz="280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F2F9C4-7282-796A-66C8-5AD3F040A1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7712" y="3429001"/>
            <a:ext cx="5779861" cy="321128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57A281-206A-6F86-2378-D76862865A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8" y="4582885"/>
            <a:ext cx="5681885" cy="2057401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72D5C92B-1BE7-28EC-4912-A7DED0A580B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096001" y="-30535"/>
            <a:ext cx="587828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 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ICICI 56 LAKE VIEW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has the highest average balance.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1.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High average balance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– indicates that the branch serves high-net-worth customers or large corporate accounts.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2.Low average balance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– may reflect a customer base of smaller savers or more transactional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0" dirty="0">
              <a:solidFill>
                <a:srgbClr val="00B0F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Conclusion: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b="0" dirty="0">
                <a:solidFill>
                  <a:srgbClr val="FFFF00"/>
                </a:solidFill>
                <a:latin typeface="Arial" panose="020B0604020202020204" pitchFamily="34" charset="0"/>
              </a:rPr>
              <a:t>1.Focus premium banking and investment services </a:t>
            </a:r>
            <a:r>
              <a:rPr lang="en-US" altLang="en-US" sz="1800" b="0" dirty="0">
                <a:solidFill>
                  <a:srgbClr val="00B0F0"/>
                </a:solidFill>
                <a:latin typeface="Arial" panose="020B0604020202020204" pitchFamily="34" charset="0"/>
              </a:rPr>
              <a:t>on branches with high average balances to deepen relationship with affluent clients.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2.Develop enga</a:t>
            </a:r>
            <a:r>
              <a:rPr lang="en-US" altLang="en-US" sz="1800" b="0" dirty="0">
                <a:solidFill>
                  <a:srgbClr val="FFFF00"/>
                </a:solidFill>
                <a:latin typeface="Arial" panose="020B0604020202020204" pitchFamily="34" charset="0"/>
              </a:rPr>
              <a:t>gement strategies for low average balances </a:t>
            </a:r>
            <a:r>
              <a:rPr lang="en-US" altLang="en-US" sz="1800" b="0" dirty="0">
                <a:solidFill>
                  <a:srgbClr val="00B0F0"/>
                </a:solidFill>
                <a:latin typeface="Arial" panose="020B0604020202020204" pitchFamily="34" charset="0"/>
              </a:rPr>
              <a:t>to increase deposit through offers and cross selling.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7D19-94D7-C60E-292F-026CBEE1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365126"/>
            <a:ext cx="3385458" cy="98470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Objective :</a:t>
            </a:r>
            <a:endParaRPr lang="en-IN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B6A2F-93F1-382B-C211-FE29A23A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741715"/>
            <a:ext cx="10907486" cy="443524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The main objective of this project is to analyze customer and banking data to find useful patterns and insights.</a:t>
            </a:r>
          </a:p>
          <a:p>
            <a:pPr marL="0" indent="0">
              <a:buNone/>
            </a:pPr>
            <a:r>
              <a:rPr lang="en-US" sz="2400" dirty="0">
                <a:latin typeface="Comic Sans MS" panose="030F0702030302020204" pitchFamily="66" charset="0"/>
              </a:rPr>
              <a:t> 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en-US" sz="2400" dirty="0">
                <a:latin typeface="Comic Sans MS" panose="030F0702030302020204" pitchFamily="66" charset="0"/>
              </a:rPr>
              <a:t>   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It aims to: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mic Sans MS" panose="030F0702030302020204" pitchFamily="66" charset="0"/>
              </a:rPr>
              <a:t>Understand customer transaction behavior and account usage.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mic Sans MS" panose="030F0702030302020204" pitchFamily="66" charset="0"/>
              </a:rPr>
              <a:t>Identify the most active branches and employees.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mic Sans MS" panose="030F0702030302020204" pitchFamily="66" charset="0"/>
              </a:rPr>
              <a:t>Detect trends in deposits and withdrawals.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mic Sans MS" panose="030F0702030302020204" pitchFamily="66" charset="0"/>
              </a:rPr>
              <a:t>Find customers likely to become inactive.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mic Sans MS" panose="030F0702030302020204" pitchFamily="66" charset="0"/>
              </a:rPr>
              <a:t>Support better decision-making for marketing and service improvement.</a:t>
            </a:r>
          </a:p>
          <a:p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995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E328-3DA9-80AD-EA2C-FFE650AF2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365126"/>
            <a:ext cx="7119257" cy="100647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👨‍💼 4. Employees Insights</a:t>
            </a:r>
            <a:br>
              <a:rPr lang="en-US" b="1" dirty="0"/>
            </a:b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BCF3A20-1D7D-4014-8722-30DDE8E57C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5656" y="1485225"/>
            <a:ext cx="10678658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Who is the most senior employee in each branch?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Who is the newest employee in each branch?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How many employees are there in each job position?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How long has each employee worked in the bank?</a:t>
            </a:r>
          </a:p>
        </p:txBody>
      </p:sp>
    </p:spTree>
    <p:extLst>
      <p:ext uri="{BB962C8B-B14F-4D97-AF65-F5344CB8AC3E}">
        <p14:creationId xmlns:p14="http://schemas.microsoft.com/office/powerpoint/2010/main" val="621036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1884-3B42-3C54-6D10-4D979642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2" y="365126"/>
            <a:ext cx="6477001" cy="86155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omic Sans MS" panose="030F0702030302020204" pitchFamily="66" charset="0"/>
              </a:rPr>
              <a:t>4.1 Employees Insight:</a:t>
            </a:r>
            <a:endParaRPr lang="en-IN" sz="36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5D836-6549-BDC6-A83F-E6E06DF8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829" y="1835595"/>
            <a:ext cx="5671457" cy="74023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Objective : </a:t>
            </a:r>
            <a:r>
              <a:rPr lang="en-US" sz="2800" dirty="0">
                <a:solidFill>
                  <a:srgbClr val="00B0F0"/>
                </a:solidFill>
              </a:rPr>
              <a:t>To determine the longest serving employees across all branches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EC0A0-E682-C232-24FE-784A115AE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3714" y="174171"/>
            <a:ext cx="5671457" cy="3494315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Insight: </a:t>
            </a:r>
            <a:r>
              <a:rPr lang="en-US" dirty="0">
                <a:solidFill>
                  <a:srgbClr val="FFFF00"/>
                </a:solidFill>
              </a:rPr>
              <a:t>Branch with highly experienced </a:t>
            </a:r>
            <a:r>
              <a:rPr lang="en-US" dirty="0">
                <a:solidFill>
                  <a:srgbClr val="00B0F0"/>
                </a:solidFill>
              </a:rPr>
              <a:t>may have stronger customer relationships, smoother operations and higher stability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FF00"/>
                </a:solidFill>
              </a:rPr>
              <a:t>2.Branches with low seniority levels </a:t>
            </a:r>
            <a:r>
              <a:rPr lang="en-US" dirty="0">
                <a:solidFill>
                  <a:srgbClr val="00B0F0"/>
                </a:solidFill>
              </a:rPr>
              <a:t>may indicate recent expansion high turnover or the need for more training and stability.</a:t>
            </a:r>
          </a:p>
          <a:p>
            <a:r>
              <a:rPr lang="en-US" sz="2600" dirty="0"/>
              <a:t>Recommendations:</a:t>
            </a:r>
            <a:endParaRPr lang="en-US" sz="26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1.Recognize and reward senior employees</a:t>
            </a:r>
            <a:r>
              <a:rPr lang="en-US" dirty="0">
                <a:solidFill>
                  <a:srgbClr val="00B0F0"/>
                </a:solidFill>
              </a:rPr>
              <a:t> for their long - term contribution and experience.</a:t>
            </a:r>
          </a:p>
          <a:p>
            <a:r>
              <a:rPr lang="en-US" dirty="0">
                <a:solidFill>
                  <a:srgbClr val="FFFF00"/>
                </a:solidFill>
              </a:rPr>
              <a:t>2.Leverage senior staff </a:t>
            </a:r>
            <a:r>
              <a:rPr lang="en-US" dirty="0">
                <a:solidFill>
                  <a:srgbClr val="00B0F0"/>
                </a:solidFill>
              </a:rPr>
              <a:t>for mentoring, leadership roles or training newer employees.</a:t>
            </a:r>
          </a:p>
          <a:p>
            <a:r>
              <a:rPr lang="en-US" dirty="0">
                <a:solidFill>
                  <a:srgbClr val="FFFF00"/>
                </a:solidFill>
              </a:rPr>
              <a:t>3.Address retention challenges </a:t>
            </a:r>
            <a:r>
              <a:rPr lang="en-US" dirty="0">
                <a:solidFill>
                  <a:srgbClr val="00B0F0"/>
                </a:solidFill>
              </a:rPr>
              <a:t>in branches with fewer long tenured employees.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752163-1F5C-68B4-EE27-920F66942D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6829" y="3287486"/>
            <a:ext cx="5816305" cy="306387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F173F9-2C75-4860-A27D-55344EA6D1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13715" y="3924970"/>
            <a:ext cx="5183188" cy="25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24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5785-5657-3861-4B48-601CDF83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65126"/>
            <a:ext cx="6596743" cy="90850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omic Sans MS" panose="030F0702030302020204" pitchFamily="66" charset="0"/>
              </a:rPr>
              <a:t>4.2 Employees Insight:</a:t>
            </a:r>
            <a:endParaRPr lang="en-IN" sz="36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8050F-BF8E-C4B5-71BC-153F4EA4C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8" y="1632857"/>
            <a:ext cx="5736318" cy="1186542"/>
          </a:xfrm>
        </p:spPr>
        <p:txBody>
          <a:bodyPr>
            <a:normAutofit/>
          </a:bodyPr>
          <a:lstStyle/>
          <a:p>
            <a:r>
              <a:rPr lang="en-US" dirty="0"/>
              <a:t>Objective </a:t>
            </a:r>
            <a:r>
              <a:rPr lang="en-US" dirty="0">
                <a:solidFill>
                  <a:srgbClr val="00B0F0"/>
                </a:solidFill>
              </a:rPr>
              <a:t>: To evaluate branch-level hiring trends and plan workforce strategies effectively.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CDC488-A79A-46A0-89E4-761D90A77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572" y="3407040"/>
            <a:ext cx="6009628" cy="308583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6F3D4-1C56-13F6-3444-C32B4F2B2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39486"/>
            <a:ext cx="5628628" cy="3543755"/>
          </a:xfrm>
        </p:spPr>
        <p:txBody>
          <a:bodyPr>
            <a:noAutofit/>
          </a:bodyPr>
          <a:lstStyle/>
          <a:p>
            <a:r>
              <a:rPr lang="en-US" dirty="0"/>
              <a:t>Insight:</a:t>
            </a:r>
          </a:p>
          <a:p>
            <a:r>
              <a:rPr lang="en-US" sz="1800" dirty="0">
                <a:solidFill>
                  <a:srgbClr val="FFFF00"/>
                </a:solidFill>
              </a:rPr>
              <a:t>1.Branches with recent </a:t>
            </a:r>
            <a:r>
              <a:rPr lang="en-US" sz="1800" dirty="0" err="1">
                <a:solidFill>
                  <a:srgbClr val="FFFF00"/>
                </a:solidFill>
              </a:rPr>
              <a:t>joinee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>
                <a:solidFill>
                  <a:srgbClr val="00B0F0"/>
                </a:solidFill>
              </a:rPr>
              <a:t>may indicate business growth, staff replacement, or expansion in those locations.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2</a:t>
            </a:r>
            <a:r>
              <a:rPr lang="en-US" sz="1800" dirty="0">
                <a:solidFill>
                  <a:srgbClr val="FFFF00"/>
                </a:solidFill>
              </a:rPr>
              <a:t>.Branches with no recent hires </a:t>
            </a:r>
            <a:r>
              <a:rPr lang="en-US" sz="1800" dirty="0">
                <a:solidFill>
                  <a:srgbClr val="00B0F0"/>
                </a:solidFill>
              </a:rPr>
              <a:t>could imply stable teams or potential stagnation in workforce development.</a:t>
            </a:r>
          </a:p>
          <a:p>
            <a:r>
              <a:rPr lang="en-US" sz="2000" dirty="0"/>
              <a:t>Recommendations:</a:t>
            </a:r>
          </a:p>
          <a:p>
            <a:r>
              <a:rPr lang="en-US" sz="1800" dirty="0">
                <a:solidFill>
                  <a:srgbClr val="FFFF00"/>
                </a:solidFill>
              </a:rPr>
              <a:t>1. Focus training and orientation programs </a:t>
            </a:r>
            <a:r>
              <a:rPr lang="en-US" sz="1800" dirty="0">
                <a:solidFill>
                  <a:srgbClr val="00B0F0"/>
                </a:solidFill>
              </a:rPr>
              <a:t>in branches with multiple new joiners to improve productivity.</a:t>
            </a:r>
          </a:p>
          <a:p>
            <a:r>
              <a:rPr lang="en-US" sz="1800" dirty="0">
                <a:solidFill>
                  <a:srgbClr val="FFFF00"/>
                </a:solidFill>
              </a:rPr>
              <a:t>2.Recognize growing branches </a:t>
            </a:r>
            <a:r>
              <a:rPr lang="en-US" sz="1800" dirty="0">
                <a:solidFill>
                  <a:srgbClr val="00B0F0"/>
                </a:solidFill>
              </a:rPr>
              <a:t>and ensure adequate managerial and resource support.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0AD491-9AF8-2E9E-28C7-C818426DEC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7886" y="4069026"/>
            <a:ext cx="5183188" cy="24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58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26E8-FA4F-D038-E25B-69022908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6" y="272142"/>
            <a:ext cx="5802086" cy="73682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Comic Sans MS" panose="030F0702030302020204" pitchFamily="66" charset="0"/>
              </a:rPr>
              <a:t>4.3 Employees Insight:</a:t>
            </a:r>
            <a:endParaRPr lang="en-IN" sz="40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AC4F7-E75B-8487-43E5-C0E6EE371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816" y="1698368"/>
            <a:ext cx="5157787" cy="823912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Objective 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sz="2600" dirty="0">
                <a:solidFill>
                  <a:srgbClr val="00B0F0"/>
                </a:solidFill>
              </a:rPr>
              <a:t>To analyze the workforce distribution across different job roles</a:t>
            </a:r>
            <a:endParaRPr lang="en-IN" sz="260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3E7341-D249-6DE0-6C06-9964C39A39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7715" y="3309258"/>
            <a:ext cx="5475570" cy="295087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E39BC-D30B-B208-A87E-CD68D37E4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716" y="272142"/>
            <a:ext cx="5183188" cy="3287486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Insight: </a:t>
            </a:r>
          </a:p>
          <a:p>
            <a:r>
              <a:rPr lang="en-US" dirty="0">
                <a:solidFill>
                  <a:srgbClr val="FFFF00"/>
                </a:solidFill>
              </a:rPr>
              <a:t>1.Cashier form the largest workforces in the banks </a:t>
            </a:r>
            <a:r>
              <a:rPr lang="en-US" dirty="0">
                <a:solidFill>
                  <a:srgbClr val="00B0F0"/>
                </a:solidFill>
              </a:rPr>
              <a:t>strong focusing on customer service and transaction handling.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2. Loan Officers and Clerks also make up a significant portion of staff, </a:t>
            </a:r>
            <a:r>
              <a:rPr lang="en-US" dirty="0">
                <a:solidFill>
                  <a:srgbClr val="00B0F0"/>
                </a:solidFill>
              </a:rPr>
              <a:t>showing that lending and administrative operations are key functions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3. Managers have the smallest count, </a:t>
            </a:r>
            <a:r>
              <a:rPr lang="en-US" dirty="0">
                <a:solidFill>
                  <a:srgbClr val="00B0F0"/>
                </a:solidFill>
              </a:rPr>
              <a:t>which is expected since management roles are supervisory and fewer in number.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B1EFF3-1FDF-B939-6E37-B90E2A642C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9345" y="3973829"/>
            <a:ext cx="4702684" cy="21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5643-5DCA-B43F-9A25-16FAE419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9" y="228601"/>
            <a:ext cx="5352585" cy="9604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omic Sans MS" panose="030F0702030302020204" pitchFamily="66" charset="0"/>
              </a:rPr>
              <a:t>4.4 Employees Insight: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22172-0DEC-71D6-F487-ADED9B457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242" y="1681163"/>
            <a:ext cx="5672589" cy="681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 : </a:t>
            </a:r>
            <a:r>
              <a:rPr lang="en-US" dirty="0">
                <a:solidFill>
                  <a:srgbClr val="00B0F0"/>
                </a:solidFill>
              </a:rPr>
              <a:t>To determine the tenure of each employee in the bank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B7FD93E-FC4D-EA3F-16C0-59D3BD7854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4085" y="3336982"/>
            <a:ext cx="5672591" cy="329241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65B217F-DBD1-4DC2-8513-1925A11126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3821113"/>
            <a:ext cx="5931915" cy="267176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AC02398-FB95-45F9-2427-01A9231BDD4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096000" y="228601"/>
            <a:ext cx="589075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Long-tenured employees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→ Indicate strong retention, loyalty, and organizational 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Short-tenured employees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→ Suggest recent recruitment, expansion, or potential turnover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Branch-level comparison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→ Reveals which branches have experienced or new staff.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Experience distribution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→ Helps in succession planning and mentoring programs.</a:t>
            </a:r>
          </a:p>
        </p:txBody>
      </p:sp>
    </p:spTree>
    <p:extLst>
      <p:ext uri="{BB962C8B-B14F-4D97-AF65-F5344CB8AC3E}">
        <p14:creationId xmlns:p14="http://schemas.microsoft.com/office/powerpoint/2010/main" val="3911248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B1D8-8C38-0F93-42C1-DDA01253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1515"/>
            <a:ext cx="10831286" cy="1208314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5.Advanced Cross Functional Insight:</a:t>
            </a:r>
            <a:endParaRPr lang="en-IN" b="1" dirty="0">
              <a:latin typeface="Comic Sans MS" panose="030F0702030302020204" pitchFamily="66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F20A4E-9377-1707-1448-581193165A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400" y="1521817"/>
            <a:ext cx="10831286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 is the moving average of transactions over the last three months?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 is the customer lifetime proxy?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Which accounts have more than five transactions per day?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 is the average number of transactions per customer per month over the last year?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5. Find out the customers whose average transaction is higher than bank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latin typeface="Comic Sans MS" panose="030F0702030302020204" pitchFamily="66" charset="0"/>
              </a:rPr>
              <a:t>Overall average transaction amt.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6. How are branches ranked based on total deposits in the last quarter?</a:t>
            </a:r>
          </a:p>
        </p:txBody>
      </p:sp>
    </p:spTree>
    <p:extLst>
      <p:ext uri="{BB962C8B-B14F-4D97-AF65-F5344CB8AC3E}">
        <p14:creationId xmlns:p14="http://schemas.microsoft.com/office/powerpoint/2010/main" val="285117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C79B-A5E2-3A7D-48D5-3F850BDE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249585"/>
            <a:ext cx="5899604" cy="102653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5. 1 Cross functional Insight: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AAE6E-6790-40A3-E5D8-24AA0C4E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60" y="1681162"/>
            <a:ext cx="6096000" cy="920523"/>
          </a:xfrm>
        </p:spPr>
        <p:txBody>
          <a:bodyPr>
            <a:normAutofit fontScale="77500" lnSpcReduction="20000"/>
          </a:bodyPr>
          <a:lstStyle/>
          <a:p>
            <a:r>
              <a:rPr lang="en-US" sz="3500" dirty="0"/>
              <a:t>Objective : </a:t>
            </a:r>
            <a:r>
              <a:rPr lang="en-US" dirty="0">
                <a:solidFill>
                  <a:srgbClr val="00B0F0"/>
                </a:solidFill>
              </a:rPr>
              <a:t>To analyze transaction trends and understand whether customer activity is increasing, stable, or declining over time.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3024F8-DD07-E25F-8B59-21917CFE4D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060" y="2841171"/>
            <a:ext cx="6592778" cy="376724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098C0-4955-EE88-36F7-0C23CBDE6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3477" y="141514"/>
            <a:ext cx="5148678" cy="3363686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Insights: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Rising moving average → </a:t>
            </a:r>
            <a:r>
              <a:rPr lang="en-US" dirty="0">
                <a:solidFill>
                  <a:srgbClr val="00B0F0"/>
                </a:solidFill>
              </a:rPr>
              <a:t>Indicates growing customer engagement or increasing transaction activity.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Declining moving average → </a:t>
            </a:r>
            <a:r>
              <a:rPr lang="en-US" dirty="0">
                <a:solidFill>
                  <a:srgbClr val="00B0F0"/>
                </a:solidFill>
              </a:rPr>
              <a:t>Suggests reduced activity — possibly due to seasonality, customer churn, or economic factors.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Stable moving average → </a:t>
            </a:r>
            <a:r>
              <a:rPr lang="en-US" dirty="0">
                <a:solidFill>
                  <a:srgbClr val="00B0F0"/>
                </a:solidFill>
              </a:rPr>
              <a:t>Reflects consistent performance and steady customer behavior.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Pattern recognition → </a:t>
            </a:r>
            <a:r>
              <a:rPr lang="en-US" dirty="0">
                <a:solidFill>
                  <a:srgbClr val="00B0F0"/>
                </a:solidFill>
              </a:rPr>
              <a:t>Helps identify seasonal trends, the impact of promotions, or market changes.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8F2D623-2906-7911-B957-49D54577D8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58000" y="3668486"/>
            <a:ext cx="5039632" cy="29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9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771A-4342-C1B4-2383-E600DD96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365125"/>
            <a:ext cx="5595258" cy="941161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5.2 Cross Functional Insight: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A745E-4744-1AEF-93B6-820B2C23A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72194"/>
            <a:ext cx="5595257" cy="3356805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Insights: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High balance + high transactions </a:t>
            </a:r>
            <a:r>
              <a:rPr lang="en-US" dirty="0">
                <a:solidFill>
                  <a:srgbClr val="00B0F0"/>
                </a:solidFill>
              </a:rPr>
              <a:t>→ Most valuable and engaged customers — likely loyal and profitable.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High balance + low transactions </a:t>
            </a:r>
            <a:r>
              <a:rPr lang="en-US" dirty="0">
                <a:solidFill>
                  <a:srgbClr val="00B0F0"/>
                </a:solidFill>
              </a:rPr>
              <a:t>→ Wealthy but less active customers — potential for cross-selling or investment products.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Low balance + high transactions </a:t>
            </a:r>
            <a:r>
              <a:rPr lang="en-US" dirty="0">
                <a:solidFill>
                  <a:srgbClr val="00B0F0"/>
                </a:solidFill>
              </a:rPr>
              <a:t>→ Active users with smaller balances — potential to promote savings or credit products.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Low balance + low transactions </a:t>
            </a:r>
            <a:r>
              <a:rPr lang="en-US" dirty="0">
                <a:solidFill>
                  <a:srgbClr val="00B0F0"/>
                </a:solidFill>
              </a:rPr>
              <a:t>→ Dormant or low-engagement customers — may need reactivation strategies.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B38FB6-4356-2D1F-B0E0-17178B2FA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6828" y="1446789"/>
            <a:ext cx="5736317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To identify high-value and loyal customers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who contribute most to the bank’s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214FAF9-C8C7-961F-7AA5-52EE43823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399" y="3136070"/>
            <a:ext cx="5790747" cy="3356805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CE0F8D2-FC34-A585-E4F5-91450F2827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570513"/>
            <a:ext cx="5681888" cy="2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70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CA92-4424-AAD4-A6E2-4B9D4443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365125"/>
            <a:ext cx="7206342" cy="11588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5.3 Cross Functional Insight</a:t>
            </a:r>
            <a:endParaRPr lang="en-IN" b="1" dirty="0">
              <a:latin typeface="Comic Sans MS" panose="030F0702030302020204" pitchFamily="66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D9F05-14BB-7167-D63A-36B33775E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86" y="1937656"/>
            <a:ext cx="4887686" cy="4689016"/>
          </a:xfrm>
        </p:spPr>
        <p:txBody>
          <a:bodyPr>
            <a:normAutofit/>
          </a:bodyPr>
          <a:lstStyle/>
          <a:p>
            <a:r>
              <a:rPr lang="en-US" b="1" dirty="0"/>
              <a:t>Objective :</a:t>
            </a:r>
            <a:r>
              <a:rPr lang="en-US" b="1" dirty="0">
                <a:solidFill>
                  <a:srgbClr val="00B0F0"/>
                </a:solidFill>
              </a:rPr>
              <a:t> To find unusual transactions and fraudulent activity by customers</a:t>
            </a:r>
          </a:p>
          <a:p>
            <a:endParaRPr lang="en-US" dirty="0"/>
          </a:p>
          <a:p>
            <a:r>
              <a:rPr lang="en-US" sz="3200" b="1" dirty="0"/>
              <a:t>Insight:</a:t>
            </a:r>
          </a:p>
          <a:p>
            <a:r>
              <a:rPr lang="en-US" dirty="0">
                <a:solidFill>
                  <a:srgbClr val="00B0F0"/>
                </a:solidFill>
              </a:rPr>
              <a:t>Unusually high number of daily transactions may indicate potential fraud, duplicate orders, or bot activity.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CC72695-1463-D81C-8A71-6684B350F0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296" y="2275115"/>
            <a:ext cx="6517533" cy="39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83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BBD0-35A5-E579-04F7-352726C9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108857"/>
            <a:ext cx="8545286" cy="859973"/>
          </a:xfrm>
        </p:spPr>
        <p:txBody>
          <a:bodyPr>
            <a:norm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5.4 Cross Functional Insight:</a:t>
            </a:r>
            <a:endParaRPr lang="en-IN" b="1" dirty="0">
              <a:latin typeface="Comic Sans MS" panose="030F0702030302020204" pitchFamily="66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5E7D2-BA6F-BE21-4F71-E46298EBF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5456" y="1066800"/>
            <a:ext cx="4626429" cy="56823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 : </a:t>
            </a:r>
            <a:r>
              <a:rPr lang="en-US" dirty="0">
                <a:solidFill>
                  <a:srgbClr val="FFFF00"/>
                </a:solidFill>
              </a:rPr>
              <a:t>Track changes in engagement and usage behavior over the past year.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Insight:</a:t>
            </a:r>
          </a:p>
          <a:p>
            <a:r>
              <a:rPr lang="en-US" sz="2200" dirty="0">
                <a:solidFill>
                  <a:srgbClr val="00B0F0"/>
                </a:solidFill>
              </a:rPr>
              <a:t>1.Helps </a:t>
            </a:r>
            <a:r>
              <a:rPr lang="en-US" sz="2200" dirty="0">
                <a:solidFill>
                  <a:srgbClr val="FFFF00"/>
                </a:solidFill>
              </a:rPr>
              <a:t>identify whether customers are actively using their accounts or remaining dormant.</a:t>
            </a:r>
          </a:p>
          <a:p>
            <a:r>
              <a:rPr lang="en-US" sz="2200" dirty="0">
                <a:solidFill>
                  <a:srgbClr val="00B0F0"/>
                </a:solidFill>
              </a:rPr>
              <a:t>2.Indicates </a:t>
            </a:r>
            <a:r>
              <a:rPr lang="en-US" sz="2200" dirty="0">
                <a:solidFill>
                  <a:srgbClr val="FFFF00"/>
                </a:solidFill>
              </a:rPr>
              <a:t>how customers interact with their accounts </a:t>
            </a:r>
            <a:r>
              <a:rPr lang="en-US" sz="2200" dirty="0">
                <a:solidFill>
                  <a:srgbClr val="00B0F0"/>
                </a:solidFill>
              </a:rPr>
              <a:t>e.g., frequent low-value transactions vs. occasional high-value ones.</a:t>
            </a:r>
          </a:p>
          <a:p>
            <a:r>
              <a:rPr lang="en-US" sz="2200" dirty="0">
                <a:solidFill>
                  <a:srgbClr val="00B0F0"/>
                </a:solidFill>
              </a:rPr>
              <a:t>3. </a:t>
            </a:r>
            <a:r>
              <a:rPr lang="en-US" sz="2200" dirty="0">
                <a:solidFill>
                  <a:srgbClr val="FFFF00"/>
                </a:solidFill>
              </a:rPr>
              <a:t>Rising transactions averages improving customer engagement and retention while declining trends indicates reduced usage possibly due to dissatisfaction or competition</a:t>
            </a:r>
            <a:r>
              <a:rPr lang="en-US" sz="2200" dirty="0">
                <a:solidFill>
                  <a:srgbClr val="00B0F0"/>
                </a:solidFill>
              </a:rPr>
              <a:t>.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B2CE4565-414B-EF42-B99B-9864DAAA09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739" y="1687286"/>
            <a:ext cx="6737321" cy="4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7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5CB1-F541-03E0-2A55-8DAC1331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9603"/>
            <a:ext cx="12028713" cy="58873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Dataset Overview:</a:t>
            </a:r>
            <a:endParaRPr lang="en-IN" sz="3600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20260-2E19-4DA3-1D5F-F0EDDE992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487" y="892629"/>
            <a:ext cx="5323114" cy="7075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Table:</a:t>
            </a:r>
          </a:p>
          <a:p>
            <a:r>
              <a:rPr lang="en-US" dirty="0"/>
              <a:t>1 . accounts1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9ECB307-796A-7B3C-9D3C-E9B680A6EBD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2489946"/>
              </p:ext>
            </p:extLst>
          </p:nvPr>
        </p:nvGraphicFramePr>
        <p:xfrm>
          <a:off x="152400" y="1600201"/>
          <a:ext cx="5410202" cy="5116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101">
                  <a:extLst>
                    <a:ext uri="{9D8B030D-6E8A-4147-A177-3AD203B41FA5}">
                      <a16:colId xmlns:a16="http://schemas.microsoft.com/office/drawing/2014/main" val="3312235048"/>
                    </a:ext>
                  </a:extLst>
                </a:gridCol>
                <a:gridCol w="2705101">
                  <a:extLst>
                    <a:ext uri="{9D8B030D-6E8A-4147-A177-3AD203B41FA5}">
                      <a16:colId xmlns:a16="http://schemas.microsoft.com/office/drawing/2014/main" val="352726106"/>
                    </a:ext>
                  </a:extLst>
                </a:gridCol>
              </a:tblGrid>
              <a:tr h="4505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</a:t>
                      </a:r>
                      <a:r>
                        <a:rPr lang="en-IN" dirty="0" err="1"/>
                        <a:t>escription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75681"/>
                  </a:ext>
                </a:extLst>
              </a:tr>
              <a:tr h="7776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/>
                        <a:t>account_number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Unique ID for each account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46591"/>
                  </a:ext>
                </a:extLst>
              </a:tr>
              <a:tr h="7776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customer_id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ID of the customer who owns the account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072083"/>
                  </a:ext>
                </a:extLst>
              </a:tr>
              <a:tr h="7776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account_type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Type of account (e.g., Savings, Current)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894344"/>
                  </a:ext>
                </a:extLst>
              </a:tr>
              <a:tr h="7776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balance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Current balance of the account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578470"/>
                  </a:ext>
                </a:extLst>
              </a:tr>
              <a:tr h="7776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branch_id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ID of the branch where the account is held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823242"/>
                  </a:ext>
                </a:extLst>
              </a:tr>
              <a:tr h="7776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/>
                        <a:t>created_at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Date the account was created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940543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3B12A-9B97-B874-28CD-29425A313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68337"/>
            <a:ext cx="6008914" cy="931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Table:</a:t>
            </a:r>
          </a:p>
          <a:p>
            <a:r>
              <a:rPr lang="en-US" dirty="0"/>
              <a:t>1 . branch1 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12CF5AA-0031-B213-CF29-F8E18ECC982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77370268"/>
              </p:ext>
            </p:extLst>
          </p:nvPr>
        </p:nvGraphicFramePr>
        <p:xfrm>
          <a:off x="6096000" y="1600203"/>
          <a:ext cx="6008914" cy="5116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457">
                  <a:extLst>
                    <a:ext uri="{9D8B030D-6E8A-4147-A177-3AD203B41FA5}">
                      <a16:colId xmlns:a16="http://schemas.microsoft.com/office/drawing/2014/main" val="160417463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val="52636379"/>
                    </a:ext>
                  </a:extLst>
                </a:gridCol>
              </a:tblGrid>
              <a:tr h="3906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</a:t>
                      </a:r>
                      <a:r>
                        <a:rPr lang="en-IN" dirty="0" err="1"/>
                        <a:t>escription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198764"/>
                  </a:ext>
                </a:extLst>
              </a:tr>
              <a:tr h="3906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branch_id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Unique ID for each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138297"/>
                  </a:ext>
                </a:extLst>
              </a:tr>
              <a:tr h="3906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/>
                        <a:t>branch_name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Name of the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97480"/>
                  </a:ext>
                </a:extLst>
              </a:tr>
              <a:tr h="630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/>
                        <a:t>branch_address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Street address of the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485853"/>
                  </a:ext>
                </a:extLst>
              </a:tr>
              <a:tr h="683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/>
                        <a:t>branch_location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Specific location or area of the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745382"/>
                  </a:ext>
                </a:extLst>
              </a:tr>
              <a:tr h="683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city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City where the branch is located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111814"/>
                  </a:ext>
                </a:extLst>
              </a:tr>
              <a:tr h="683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state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State where the branch is located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38135"/>
                  </a:ext>
                </a:extLst>
              </a:tr>
              <a:tr h="3906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zip_code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Postal code of the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713892"/>
                  </a:ext>
                </a:extLst>
              </a:tr>
              <a:tr h="872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phone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Contact number of the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800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987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AC83-3A8D-AE22-93E3-3F86DEB2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66" y="365126"/>
            <a:ext cx="8762148" cy="823912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5.5 Cross Functional Insight</a:t>
            </a:r>
            <a:endParaRPr lang="en-IN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8F0C9-691E-7D54-2F49-C87E0185A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966" y="1458686"/>
            <a:ext cx="5518205" cy="10463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Objective : </a:t>
            </a:r>
            <a:r>
              <a:rPr lang="en-US" dirty="0">
                <a:solidFill>
                  <a:srgbClr val="00B0F0"/>
                </a:solidFill>
              </a:rPr>
              <a:t>To identify the high value customers.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1DA57E-23CB-7D41-F137-567A10B08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0966" y="2808515"/>
            <a:ext cx="5626610" cy="334191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ABE8B-3F88-1AE3-FAED-0D5E902A5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1520" y="1458686"/>
            <a:ext cx="5183188" cy="15594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Insight:</a:t>
            </a:r>
          </a:p>
          <a:p>
            <a:r>
              <a:rPr lang="en-US" dirty="0">
                <a:solidFill>
                  <a:srgbClr val="00B0F0"/>
                </a:solidFill>
              </a:rPr>
              <a:t>High-transaction customers can be targeted for premium offers, loyalty rewards, or relationship management programs.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89FC9E-A999-DA70-ACB5-FB59A296C9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9795" y="3728083"/>
            <a:ext cx="5491239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3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220C-AB6C-9D5B-FC0B-EBF47DC0E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4" y="272144"/>
            <a:ext cx="8425543" cy="740228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5.6 Cross Functional Insight:</a:t>
            </a:r>
            <a:endParaRPr lang="en-IN" b="1" dirty="0">
              <a:latin typeface="Comic Sans MS" panose="030F0702030302020204" pitchFamily="66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C9BB4-B19E-C7F9-58D4-078BFF867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8257" y="1690688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Objective : </a:t>
            </a:r>
            <a:r>
              <a:rPr lang="en-US" dirty="0">
                <a:solidFill>
                  <a:schemeClr val="accent1"/>
                </a:solidFill>
              </a:rPr>
              <a:t>To </a:t>
            </a:r>
            <a:r>
              <a:rPr lang="en-US" b="1" dirty="0">
                <a:solidFill>
                  <a:schemeClr val="accent1"/>
                </a:solidFill>
              </a:rPr>
              <a:t>identify the best-performing branches</a:t>
            </a:r>
            <a:r>
              <a:rPr lang="en-US" dirty="0">
                <a:solidFill>
                  <a:schemeClr val="accent1"/>
                </a:solidFill>
              </a:rPr>
              <a:t> based on the total deposit amount in the most recent quarter.</a:t>
            </a:r>
          </a:p>
          <a:p>
            <a:endParaRPr lang="en-US" b="1" dirty="0"/>
          </a:p>
          <a:p>
            <a:r>
              <a:rPr lang="en-US" b="1" dirty="0"/>
              <a:t>Insight:</a:t>
            </a:r>
          </a:p>
          <a:p>
            <a:r>
              <a:rPr lang="en-US" dirty="0"/>
              <a:t>Branches with the highest deposits in the last quarter demonstrate </a:t>
            </a:r>
            <a:r>
              <a:rPr lang="en-US" b="1" dirty="0">
                <a:solidFill>
                  <a:srgbClr val="FFFF00"/>
                </a:solidFill>
              </a:rPr>
              <a:t>strong customer engagement, effective deposit mobilization strategies, and higher regional financial activity</a:t>
            </a:r>
            <a:r>
              <a:rPr lang="en-US" dirty="0">
                <a:solidFill>
                  <a:srgbClr val="FFFF00"/>
                </a:solidFill>
              </a:rPr>
              <a:t>.</a:t>
            </a:r>
            <a:endParaRPr lang="en-IN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C1598DD-C1D9-D470-C59D-0D6AB66484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2143" y="1842632"/>
            <a:ext cx="6335486" cy="44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CA1F-CB3C-1167-CC48-954F4284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76200"/>
            <a:ext cx="12028714" cy="8164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Power BI Dashboard</a:t>
            </a:r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D55B8-F3CC-B4E3-CE7F-A1AAB6CFF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75657"/>
            <a:ext cx="12192000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6BE6B-5C6E-76AE-4960-D2C69E66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19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435B0-B65C-6571-F3C0-C18AC704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9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532-5885-A1D5-A407-176218F6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87086"/>
            <a:ext cx="12006262" cy="1774371"/>
          </a:xfrm>
        </p:spPr>
        <p:txBody>
          <a:bodyPr>
            <a:noAutofit/>
          </a:bodyPr>
          <a:lstStyle/>
          <a:p>
            <a:r>
              <a:rPr lang="en-US" sz="3600" b="1" dirty="0"/>
              <a:t>Conclusion:</a:t>
            </a:r>
            <a:br>
              <a:rPr lang="en-US" sz="3200" b="1" dirty="0"/>
            </a:br>
            <a:br>
              <a:rPr lang="en-US" sz="2800" dirty="0"/>
            </a:br>
            <a:r>
              <a:rPr lang="en-US" sz="2400" dirty="0">
                <a:solidFill>
                  <a:srgbClr val="00B0F0"/>
                </a:solidFill>
              </a:rPr>
              <a:t>The </a:t>
            </a:r>
            <a:r>
              <a:rPr lang="en-US" sz="2400" b="1" dirty="0">
                <a:solidFill>
                  <a:srgbClr val="00B0F0"/>
                </a:solidFill>
              </a:rPr>
              <a:t>Banking Customer Analytics Project</a:t>
            </a:r>
            <a:r>
              <a:rPr lang="en-US" sz="2400" dirty="0">
                <a:solidFill>
                  <a:srgbClr val="00B0F0"/>
                </a:solidFill>
              </a:rPr>
              <a:t> provides a comprehensive understanding of customer behavior, transaction trends, branch performance, and employee efficiency.</a:t>
            </a:r>
            <a:endParaRPr lang="en-IN" sz="2400" dirty="0">
              <a:solidFill>
                <a:srgbClr val="00B0F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ED605A-B561-D381-A20E-FDE097136B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538" y="2713207"/>
            <a:ext cx="1200626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Customer Concentration: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Mumbai has the largest customer base, while smaller cities like Mysuru offer growth potential.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Account Trends: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Savings accounts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hold the highest average balances, making them the key contributors to deposits.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High-Value Clients: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few customers contribute a large share of total deposits — these are critical for retention and relationship management.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Inactive but Wealthy Customers: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Several customers maintain large balances but show low transaction activity — a missed engagement opportunity.</a:t>
            </a:r>
          </a:p>
        </p:txBody>
      </p:sp>
    </p:spTree>
    <p:extLst>
      <p:ext uri="{BB962C8B-B14F-4D97-AF65-F5344CB8AC3E}">
        <p14:creationId xmlns:p14="http://schemas.microsoft.com/office/powerpoint/2010/main" val="1934970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3DE7-C4F4-3790-6268-1E860ECF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398962"/>
            <a:ext cx="11789228" cy="870857"/>
          </a:xfrm>
        </p:spPr>
        <p:txBody>
          <a:bodyPr>
            <a:normAutofit/>
          </a:bodyPr>
          <a:lstStyle/>
          <a:p>
            <a:r>
              <a:rPr lang="en-US" b="1" dirty="0"/>
              <a:t>Conclusion:</a:t>
            </a:r>
            <a:endParaRPr lang="en-IN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298DEE-B369-ACD3-D34C-8318C5F3DD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" y="1708459"/>
            <a:ext cx="1209294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5.Transaction Insights: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Transfers dominate all transaction types, reflecting a shift toward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banking and inter-account movement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6.Seasonal Peaks: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volume peaks around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spending surges linked to bonuses, holidays, or promotions.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7.Branch Insights: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 Silicon Valley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best-performing branch with the highest balance and transaction volume, while low-traffic branches may need strategic review.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8.Employee Insights: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Branches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experienced employees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better performance and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dirty="0">
                <a:solidFill>
                  <a:srgbClr val="FFFF00"/>
                </a:solidFill>
                <a:latin typeface="Arial" panose="020B0604020202020204" pitchFamily="34" charset="0"/>
              </a:rPr>
              <a:t>9.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Customer Segmentation: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Older customers contribute higher transaction values, while younger customers show digital engagement potential.</a:t>
            </a:r>
          </a:p>
        </p:txBody>
      </p:sp>
    </p:spTree>
    <p:extLst>
      <p:ext uri="{BB962C8B-B14F-4D97-AF65-F5344CB8AC3E}">
        <p14:creationId xmlns:p14="http://schemas.microsoft.com/office/powerpoint/2010/main" val="563157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8AB4-83CE-B9AA-B450-150C1F86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39599" cy="827314"/>
          </a:xfrm>
        </p:spPr>
        <p:txBody>
          <a:bodyPr>
            <a:normAutofit/>
          </a:bodyPr>
          <a:lstStyle/>
          <a:p>
            <a:r>
              <a:rPr lang="en-IN" dirty="0"/>
              <a:t>💡 </a:t>
            </a:r>
            <a:r>
              <a:rPr lang="en-IN" b="1" dirty="0"/>
              <a:t>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D862-8146-7212-F132-97D6744A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8" y="1077686"/>
            <a:ext cx="11908971" cy="578031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FF00"/>
                </a:solidFill>
              </a:rPr>
              <a:t>1. Strengthen Customer Retention and Engagement</a:t>
            </a:r>
          </a:p>
          <a:p>
            <a:r>
              <a:rPr lang="en-US" sz="1800" b="1" dirty="0"/>
              <a:t>Re-engage inactive high-balance customers</a:t>
            </a:r>
            <a:r>
              <a:rPr lang="en-US" sz="1800" dirty="0"/>
              <a:t> with personalized offers, higher interest rates, or exclusive loyalty programs.</a:t>
            </a:r>
          </a:p>
          <a:p>
            <a:r>
              <a:rPr lang="en-US" sz="1800" dirty="0"/>
              <a:t>Offer </a:t>
            </a:r>
            <a:r>
              <a:rPr lang="en-US" sz="1800" b="1" dirty="0"/>
              <a:t>cashback and rewards</a:t>
            </a:r>
            <a:r>
              <a:rPr lang="en-US" sz="1800" dirty="0"/>
              <a:t> for increased transaction activity to boost engagement and reduce dormancy.</a:t>
            </a:r>
          </a:p>
          <a:p>
            <a:r>
              <a:rPr lang="en-US" sz="1800" dirty="0"/>
              <a:t>Use </a:t>
            </a:r>
            <a:r>
              <a:rPr lang="en-US" sz="1800" b="1" dirty="0"/>
              <a:t>targeted marketing campaigns</a:t>
            </a:r>
            <a:r>
              <a:rPr lang="en-US" sz="1800" dirty="0"/>
              <a:t> for customers with low balances but high activity to promote savings or investment accounts.</a:t>
            </a:r>
          </a:p>
          <a:p>
            <a:endParaRPr lang="en-IN" sz="1800" dirty="0"/>
          </a:p>
          <a:p>
            <a:r>
              <a:rPr lang="en-US" sz="1800" b="1" dirty="0">
                <a:solidFill>
                  <a:srgbClr val="FFFF00"/>
                </a:solidFill>
              </a:rPr>
              <a:t>2. Leverage Data for Personalized Banking</a:t>
            </a:r>
          </a:p>
          <a:p>
            <a:r>
              <a:rPr lang="en-US" sz="1800" dirty="0"/>
              <a:t>Use </a:t>
            </a:r>
            <a:r>
              <a:rPr lang="en-US" sz="1800" b="1" dirty="0"/>
              <a:t>customer segmentation analytics</a:t>
            </a:r>
            <a:r>
              <a:rPr lang="en-US" sz="1800" dirty="0"/>
              <a:t> (age, balance, activity) to offer tailored financial products such as investment plans, premium savings, or retirement schemes.</a:t>
            </a:r>
          </a:p>
          <a:p>
            <a:r>
              <a:rPr lang="en-US" sz="1800" dirty="0"/>
              <a:t>Build </a:t>
            </a:r>
            <a:r>
              <a:rPr lang="en-US" sz="1800" b="1" dirty="0"/>
              <a:t>customer lifetime value (CLV) models</a:t>
            </a:r>
            <a:r>
              <a:rPr lang="en-US" sz="1800" dirty="0"/>
              <a:t> to prioritize service quality for high-value and high-transaction clients.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rgbClr val="FFFF00"/>
                </a:solidFill>
              </a:rPr>
              <a:t>3. Boost Digital Banking Adoption</a:t>
            </a:r>
          </a:p>
          <a:p>
            <a:r>
              <a:rPr lang="en-US" sz="1800" dirty="0"/>
              <a:t>Expand and simplify </a:t>
            </a:r>
            <a:r>
              <a:rPr lang="en-US" sz="1800" b="1" dirty="0"/>
              <a:t>digital transfer and payment channels</a:t>
            </a:r>
            <a:r>
              <a:rPr lang="en-US" sz="1800" dirty="0"/>
              <a:t>, since transfers dominate transaction activity.</a:t>
            </a:r>
          </a:p>
          <a:p>
            <a:r>
              <a:rPr lang="en-US" sz="1800" dirty="0"/>
              <a:t>Promote </a:t>
            </a:r>
            <a:r>
              <a:rPr lang="en-US" sz="1800" b="1" dirty="0"/>
              <a:t>mobile and online banking usage</a:t>
            </a:r>
            <a:r>
              <a:rPr lang="en-US" sz="1800" dirty="0"/>
              <a:t> through tutorials, referral bonuses, or convenience-driven offers.</a:t>
            </a:r>
          </a:p>
          <a:p>
            <a:r>
              <a:rPr lang="en-US" sz="1800" dirty="0"/>
              <a:t>Use data to identify customers still relying on in-branch transactions and guide them toward digital alternatives.</a:t>
            </a:r>
          </a:p>
          <a:p>
            <a:endParaRPr lang="en-US" sz="1800" dirty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638269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5B97-C8B7-9F76-9349-224EFEB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97971"/>
            <a:ext cx="11277600" cy="707572"/>
          </a:xfrm>
        </p:spPr>
        <p:txBody>
          <a:bodyPr>
            <a:normAutofit/>
          </a:bodyPr>
          <a:lstStyle/>
          <a:p>
            <a:r>
              <a:rPr lang="en-IN" b="1" dirty="0"/>
              <a:t>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CAAF0-29F6-D5C5-9807-630531864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" y="1012371"/>
            <a:ext cx="11985171" cy="574765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4. Optimize Branch Performance</a:t>
            </a:r>
          </a:p>
          <a:p>
            <a:r>
              <a:rPr lang="en-US" b="1" dirty="0"/>
              <a:t>Reward and retain experienced staff</a:t>
            </a:r>
            <a:r>
              <a:rPr lang="en-US" dirty="0"/>
              <a:t> in high-performing branches to maintain service quality.</a:t>
            </a:r>
          </a:p>
          <a:p>
            <a:r>
              <a:rPr lang="en-US" dirty="0"/>
              <a:t>For </a:t>
            </a:r>
            <a:r>
              <a:rPr lang="en-US" b="1" dirty="0"/>
              <a:t>underperforming branches</a:t>
            </a:r>
            <a:r>
              <a:rPr lang="en-US" dirty="0"/>
              <a:t>, analyze customer profiles, local competition, and marketing gaps to plan recovery strategies.</a:t>
            </a:r>
          </a:p>
          <a:p>
            <a:r>
              <a:rPr lang="en-US" dirty="0"/>
              <a:t>Reallocate employees to balance workloads — ensure busy branches have adequate staff and technology support.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🔹 5. Enhance Cross-Selling and Upselling</a:t>
            </a:r>
          </a:p>
          <a:p>
            <a:r>
              <a:rPr lang="en-US" dirty="0"/>
              <a:t>Target </a:t>
            </a:r>
            <a:r>
              <a:rPr lang="en-US" b="1" dirty="0"/>
              <a:t>high-transaction customers</a:t>
            </a:r>
            <a:r>
              <a:rPr lang="en-US" dirty="0"/>
              <a:t> for </a:t>
            </a:r>
            <a:r>
              <a:rPr lang="en-US" b="1" dirty="0"/>
              <a:t>credit cards, loans, or investment products</a:t>
            </a:r>
            <a:r>
              <a:rPr lang="en-US" dirty="0"/>
              <a:t>.</a:t>
            </a:r>
          </a:p>
          <a:p>
            <a:r>
              <a:rPr lang="en-US" dirty="0"/>
              <a:t>Use transaction frequency and balance data to identify </a:t>
            </a:r>
            <a:r>
              <a:rPr lang="en-US" b="1" dirty="0"/>
              <a:t>cross-sell opportunities</a:t>
            </a:r>
            <a:r>
              <a:rPr lang="en-US" dirty="0"/>
              <a:t> (e.g., insurance, fixed deposits).</a:t>
            </a:r>
          </a:p>
          <a:p>
            <a:r>
              <a:rPr lang="en-US" dirty="0"/>
              <a:t>Offer </a:t>
            </a:r>
            <a:r>
              <a:rPr lang="en-US" b="1" dirty="0"/>
              <a:t>bundled financial services</a:t>
            </a:r>
            <a:r>
              <a:rPr lang="en-US" dirty="0"/>
              <a:t> to loyal customers to increase wallet share.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🔹 6. Risk and Fraud Monitoring</a:t>
            </a:r>
          </a:p>
          <a:p>
            <a:r>
              <a:rPr lang="en-US" dirty="0"/>
              <a:t>Continuously monitor </a:t>
            </a:r>
            <a:r>
              <a:rPr lang="en-US" b="1" dirty="0"/>
              <a:t>unusual transaction spikes or repetitive low-value activity</a:t>
            </a:r>
            <a:r>
              <a:rPr lang="en-US" dirty="0"/>
              <a:t> for potential fraud or system misuse.</a:t>
            </a:r>
          </a:p>
          <a:p>
            <a:r>
              <a:rPr lang="en-US" dirty="0"/>
              <a:t>Implement </a:t>
            </a:r>
            <a:r>
              <a:rPr lang="en-US" b="1" dirty="0"/>
              <a:t>real-time alerts</a:t>
            </a:r>
            <a:r>
              <a:rPr lang="en-US" dirty="0"/>
              <a:t> for anomalies based on historical behavior and thresholds.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🔹 7. Strategic Growth and Market Expansion</a:t>
            </a:r>
          </a:p>
          <a:p>
            <a:r>
              <a:rPr lang="en-US" dirty="0"/>
              <a:t>Focus on </a:t>
            </a:r>
            <a:r>
              <a:rPr lang="en-US" b="1" dirty="0"/>
              <a:t>cities with fewer customers</a:t>
            </a:r>
            <a:r>
              <a:rPr lang="en-US" dirty="0"/>
              <a:t> (like Mysuru) by increasing marketing, partnerships, and financial literacy programs.</a:t>
            </a:r>
          </a:p>
          <a:p>
            <a:r>
              <a:rPr lang="en-US" b="1" dirty="0"/>
              <a:t>Open digital-only branches</a:t>
            </a:r>
            <a:r>
              <a:rPr lang="en-US" dirty="0"/>
              <a:t> or kiosks in low-performing regions to reduce operational cost while improving accessibility.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22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18C4-BDC5-3B8A-A854-B1D99048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832"/>
            <a:ext cx="12039600" cy="370112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Dataset Overview:</a:t>
            </a:r>
            <a:endParaRPr lang="en-IN" sz="3600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A470B-7302-E207-1859-BC8381565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729343"/>
            <a:ext cx="5867399" cy="823915"/>
          </a:xfrm>
        </p:spPr>
        <p:txBody>
          <a:bodyPr>
            <a:noAutofit/>
          </a:bodyPr>
          <a:lstStyle/>
          <a:p>
            <a:r>
              <a:rPr lang="en-US" dirty="0"/>
              <a:t>Table:</a:t>
            </a:r>
          </a:p>
          <a:p>
            <a:r>
              <a:rPr lang="en-US" dirty="0"/>
              <a:t>3 . customers1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358F363-BC93-ECD9-654C-4C4E6C235B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9522811"/>
              </p:ext>
            </p:extLst>
          </p:nvPr>
        </p:nvGraphicFramePr>
        <p:xfrm>
          <a:off x="76198" y="1629455"/>
          <a:ext cx="5867401" cy="505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155">
                  <a:extLst>
                    <a:ext uri="{9D8B030D-6E8A-4147-A177-3AD203B41FA5}">
                      <a16:colId xmlns:a16="http://schemas.microsoft.com/office/drawing/2014/main" val="2543365850"/>
                    </a:ext>
                  </a:extLst>
                </a:gridCol>
                <a:gridCol w="3892246">
                  <a:extLst>
                    <a:ext uri="{9D8B030D-6E8A-4147-A177-3AD203B41FA5}">
                      <a16:colId xmlns:a16="http://schemas.microsoft.com/office/drawing/2014/main" val="1520134371"/>
                    </a:ext>
                  </a:extLst>
                </a:gridCol>
              </a:tblGrid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778366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customer_id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Unique ID for each customer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4705186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first_name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Customer’s first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975858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last_name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Customer’s last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584827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date_of_birth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Customer’s birth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27973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email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Customer’s email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48429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phone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Customer’s contact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21705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address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Customer’s street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2783437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city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City where the customer lives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866783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state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State where the customer lives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62686"/>
                  </a:ext>
                </a:extLst>
              </a:tr>
              <a:tr h="389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zip_code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Postal code of the customer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547509"/>
                  </a:ext>
                </a:extLst>
              </a:tr>
              <a:tr h="7702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created_at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Date the customer record was created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64230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B3E0D-D3F7-CE09-5508-1995DC14A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9029" y="653143"/>
            <a:ext cx="5627459" cy="900116"/>
          </a:xfrm>
        </p:spPr>
        <p:txBody>
          <a:bodyPr>
            <a:normAutofit/>
          </a:bodyPr>
          <a:lstStyle/>
          <a:p>
            <a:r>
              <a:rPr lang="en-US" dirty="0"/>
              <a:t>Table:</a:t>
            </a:r>
          </a:p>
          <a:p>
            <a:r>
              <a:rPr lang="en-US" dirty="0"/>
              <a:t>4 . employees1: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14A8FEC-D250-6CDC-DAF3-AB75282CE8C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61460870"/>
              </p:ext>
            </p:extLst>
          </p:nvPr>
        </p:nvGraphicFramePr>
        <p:xfrm>
          <a:off x="6379029" y="1629456"/>
          <a:ext cx="5627459" cy="505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6524">
                  <a:extLst>
                    <a:ext uri="{9D8B030D-6E8A-4147-A177-3AD203B41FA5}">
                      <a16:colId xmlns:a16="http://schemas.microsoft.com/office/drawing/2014/main" val="894372613"/>
                    </a:ext>
                  </a:extLst>
                </a:gridCol>
                <a:gridCol w="2570935">
                  <a:extLst>
                    <a:ext uri="{9D8B030D-6E8A-4147-A177-3AD203B41FA5}">
                      <a16:colId xmlns:a16="http://schemas.microsoft.com/office/drawing/2014/main" val="3935163300"/>
                    </a:ext>
                  </a:extLst>
                </a:gridCol>
              </a:tblGrid>
              <a:tr h="3956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02271"/>
                  </a:ext>
                </a:extLst>
              </a:tr>
              <a:tr h="657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/>
                        <a:t>employee_id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Unique ID for each employee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680194"/>
                  </a:ext>
                </a:extLst>
              </a:tr>
              <a:tr h="386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first_name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Employee’s first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796248"/>
                  </a:ext>
                </a:extLst>
              </a:tr>
              <a:tr h="375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last_name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Employee’s last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807305"/>
                  </a:ext>
                </a:extLst>
              </a:tr>
              <a:tr h="6170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email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Employee’s email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666749"/>
                  </a:ext>
                </a:extLst>
              </a:tr>
              <a:tr h="657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phone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Employee’s contact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999824"/>
                  </a:ext>
                </a:extLst>
              </a:tr>
              <a:tr h="657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hire_date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Date the employee was hired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639419"/>
                  </a:ext>
                </a:extLst>
              </a:tr>
              <a:tr h="6491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position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Employee’s job title or 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412598"/>
                  </a:ext>
                </a:extLst>
              </a:tr>
              <a:tr h="657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/>
                        <a:t>branch_id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ID of the branch where the employee 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90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87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E0CA-D4EE-E280-F07F-C91F80DF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1370"/>
            <a:ext cx="12192000" cy="150222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DATASET OVERVIEW:</a:t>
            </a:r>
            <a:br>
              <a:rPr lang="en-US" sz="2800" b="1" dirty="0">
                <a:solidFill>
                  <a:srgbClr val="0070C0"/>
                </a:solidFill>
              </a:rPr>
            </a:b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/>
              <a:t>Table: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5 . transactions1</a:t>
            </a:r>
            <a:br>
              <a:rPr lang="en-US" sz="2800" b="1" dirty="0">
                <a:solidFill>
                  <a:srgbClr val="0070C0"/>
                </a:solidFill>
              </a:rPr>
            </a:br>
            <a:endParaRPr lang="en-IN" sz="28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E65F7D-F0C2-00D4-052A-14FB1660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336366"/>
              </p:ext>
            </p:extLst>
          </p:nvPr>
        </p:nvGraphicFramePr>
        <p:xfrm>
          <a:off x="87087" y="2231571"/>
          <a:ext cx="11898084" cy="4429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973">
                  <a:extLst>
                    <a:ext uri="{9D8B030D-6E8A-4147-A177-3AD203B41FA5}">
                      <a16:colId xmlns:a16="http://schemas.microsoft.com/office/drawing/2014/main" val="801901354"/>
                    </a:ext>
                  </a:extLst>
                </a:gridCol>
                <a:gridCol w="6146111">
                  <a:extLst>
                    <a:ext uri="{9D8B030D-6E8A-4147-A177-3AD203B41FA5}">
                      <a16:colId xmlns:a16="http://schemas.microsoft.com/office/drawing/2014/main" val="2689073718"/>
                    </a:ext>
                  </a:extLst>
                </a:gridCol>
              </a:tblGrid>
              <a:tr h="729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586885"/>
                  </a:ext>
                </a:extLst>
              </a:tr>
              <a:tr h="729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transaction_id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Unique ID for each transaction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752607"/>
                  </a:ext>
                </a:extLst>
              </a:tr>
              <a:tr h="7551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account_number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ID of the account associated with the transaction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043586"/>
                  </a:ext>
                </a:extLst>
              </a:tr>
              <a:tr h="7551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/>
                        <a:t>transaction_type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Type of transaction (e.g., Deposit, Withdrawal, Transfer)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968454"/>
                  </a:ext>
                </a:extLst>
              </a:tr>
              <a:tr h="729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amount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Amount of money involved in the transaction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67229"/>
                  </a:ext>
                </a:extLst>
              </a:tr>
              <a:tr h="729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transaction_date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Date when the transaction occurred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618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6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229-ECAE-30DE-FDA1-BBA77992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Data Modelling:</a:t>
            </a:r>
            <a:endParaRPr lang="en-IN" b="1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AE018-14C9-16E8-4422-05125420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88189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3CB7-AE2B-C2E7-D786-CD71ECF7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3" y="365125"/>
            <a:ext cx="11081657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🧠 </a:t>
            </a:r>
            <a:r>
              <a:rPr lang="en-US" b="1" dirty="0">
                <a:solidFill>
                  <a:srgbClr val="0070C0"/>
                </a:solidFill>
                <a:latin typeface="Comic Sans MS" panose="030F0702030302020204" pitchFamily="66" charset="0"/>
              </a:rPr>
              <a:t>Customer Insight:</a:t>
            </a:r>
            <a:endParaRPr lang="en-IN" b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FB20A-9906-26F3-387A-69CE465F7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1981199"/>
            <a:ext cx="11506200" cy="41957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How many customers are there in each city?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Which account type has the highest average balance?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Who are the top 5 customers with the highest account balances?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Which customer holds the highest balance in each branch?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Which customers have high account balances but low transaction activity?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Which customers frequently make small withdrawals?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Which customers have deposited the highest total amount of money?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6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83C5-FF3D-465F-3A44-E018962C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4" y="339276"/>
            <a:ext cx="5170715" cy="6640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1.1 Customer Insight: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3114A-4C4A-B2AC-AFDD-70A0BEE32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44" y="1465038"/>
            <a:ext cx="5957137" cy="849086"/>
          </a:xfrm>
        </p:spPr>
        <p:txBody>
          <a:bodyPr>
            <a:normAutofit/>
          </a:bodyPr>
          <a:lstStyle/>
          <a:p>
            <a:r>
              <a:rPr lang="en-US" sz="2800" dirty="0"/>
              <a:t>Objective : </a:t>
            </a:r>
            <a:r>
              <a:rPr lang="en-US" dirty="0">
                <a:solidFill>
                  <a:srgbClr val="00B0F0"/>
                </a:solidFill>
              </a:rPr>
              <a:t>To Analyze Customers Distribution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9E54F9-ED47-44FC-04FA-2B8C6274FE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6542" y="3058887"/>
            <a:ext cx="6083239" cy="347072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7466F-6804-7CC5-B0E1-27F517803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51173" y="459019"/>
            <a:ext cx="5415866" cy="2251524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Comic Sans MS" panose="030F0702030302020204" pitchFamily="66" charset="0"/>
              </a:rPr>
              <a:t>Insight: </a:t>
            </a:r>
          </a:p>
          <a:p>
            <a:r>
              <a:rPr lang="en-US" sz="2000" b="0" dirty="0">
                <a:solidFill>
                  <a:srgbClr val="FFFF00"/>
                </a:solidFill>
                <a:latin typeface="Comic Sans MS" panose="030F0702030302020204" pitchFamily="66" charset="0"/>
              </a:rPr>
              <a:t>This Query identifies the strong customer base</a:t>
            </a:r>
            <a:r>
              <a:rPr lang="en-US" sz="2000" b="0" dirty="0">
                <a:solidFill>
                  <a:srgbClr val="00B0F0"/>
                </a:solidFill>
                <a:latin typeface="Comic Sans MS" panose="030F0702030302020204" pitchFamily="66" charset="0"/>
              </a:rPr>
              <a:t>.</a:t>
            </a:r>
          </a:p>
          <a:p>
            <a:r>
              <a:rPr lang="en-US" sz="1800" b="0" dirty="0">
                <a:solidFill>
                  <a:srgbClr val="FFFF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Mumbai </a:t>
            </a:r>
            <a:r>
              <a:rPr lang="en-US" sz="18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has the highest number of customers while </a:t>
            </a:r>
            <a:r>
              <a:rPr lang="en-US" sz="1800" b="0" dirty="0">
                <a:solidFill>
                  <a:srgbClr val="FFFF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Mysuru</a:t>
            </a:r>
            <a:r>
              <a:rPr lang="en-US" sz="18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has least number of customers .</a:t>
            </a:r>
          </a:p>
          <a:p>
            <a:r>
              <a:rPr lang="en-US" sz="1800" b="0" dirty="0">
                <a:solidFill>
                  <a:srgbClr val="00B0F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Cities with more customers indicate strong market presence, while fewer customers cities highlight growth opportunities.</a:t>
            </a:r>
            <a:endParaRPr lang="en-IN" sz="1800" b="0" dirty="0">
              <a:solidFill>
                <a:srgbClr val="00B0F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77CB2D-6DD2-E03B-AF04-BAA4C21033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0640" y="2954563"/>
            <a:ext cx="5322660" cy="356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87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3170</TotalTime>
  <Words>3745</Words>
  <Application>Microsoft Office PowerPoint</Application>
  <PresentationFormat>Widescreen</PresentationFormat>
  <Paragraphs>435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Comic Sans MS</vt:lpstr>
      <vt:lpstr>Office Theme</vt:lpstr>
      <vt:lpstr> 🏦  Banking Customer Analytics</vt:lpstr>
      <vt:lpstr>Introduction:</vt:lpstr>
      <vt:lpstr>Objective :</vt:lpstr>
      <vt:lpstr>Dataset Overview:</vt:lpstr>
      <vt:lpstr>Dataset Overview:</vt:lpstr>
      <vt:lpstr>DATASET OVERVIEW:  Table:  5 . transactions1 </vt:lpstr>
      <vt:lpstr>Data Modelling:</vt:lpstr>
      <vt:lpstr>🧠 Customer Insight:</vt:lpstr>
      <vt:lpstr>1.1 Customer Insight:</vt:lpstr>
      <vt:lpstr>1.2 Customer  Insight:</vt:lpstr>
      <vt:lpstr>1.3 Customer Insight:</vt:lpstr>
      <vt:lpstr>1.4 Customer Insight:</vt:lpstr>
      <vt:lpstr>1.5 Customer Insight:</vt:lpstr>
      <vt:lpstr>1.6 Customer Insight</vt:lpstr>
      <vt:lpstr>1.7 Customer Insight</vt:lpstr>
      <vt:lpstr>💳 2. Transactions Insight:</vt:lpstr>
      <vt:lpstr>2.1Transactions Insight:</vt:lpstr>
      <vt:lpstr>2.2Transactions Insight:</vt:lpstr>
      <vt:lpstr>2.3 Transaction insight</vt:lpstr>
      <vt:lpstr>2.4 Transactions Insight:</vt:lpstr>
      <vt:lpstr>2.5 Transaction Insight</vt:lpstr>
      <vt:lpstr>2.6 Transaction Insight:</vt:lpstr>
      <vt:lpstr>2.7 Transaction Insight:</vt:lpstr>
      <vt:lpstr>2.8 Transactions Insight</vt:lpstr>
      <vt:lpstr>🏦 3.Branch Insights:</vt:lpstr>
      <vt:lpstr>3.1 Branch Insight</vt:lpstr>
      <vt:lpstr>3.2 Branch Insight</vt:lpstr>
      <vt:lpstr>3.3 Branch Insight:</vt:lpstr>
      <vt:lpstr>3.4 Branch Insight:</vt:lpstr>
      <vt:lpstr>👨‍💼 4. Employees Insights </vt:lpstr>
      <vt:lpstr>4.1 Employees Insight:</vt:lpstr>
      <vt:lpstr>4.2 Employees Insight:</vt:lpstr>
      <vt:lpstr>4.3 Employees Insight:</vt:lpstr>
      <vt:lpstr>4.4 Employees Insight:</vt:lpstr>
      <vt:lpstr>5.Advanced Cross Functional Insight:</vt:lpstr>
      <vt:lpstr>5. 1 Cross functional Insight:</vt:lpstr>
      <vt:lpstr>5.2 Cross Functional Insight:</vt:lpstr>
      <vt:lpstr>5.3 Cross Functional Insight</vt:lpstr>
      <vt:lpstr>5.4 Cross Functional Insight:</vt:lpstr>
      <vt:lpstr>5.5 Cross Functional Insight</vt:lpstr>
      <vt:lpstr>5.6 Cross Functional Insight:</vt:lpstr>
      <vt:lpstr>Power BI Dashboard</vt:lpstr>
      <vt:lpstr>PowerPoint Presentation</vt:lpstr>
      <vt:lpstr>PowerPoint Presentation</vt:lpstr>
      <vt:lpstr>Conclusion:  The Banking Customer Analytics Project provides a comprehensive understanding of customer behavior, transaction trends, branch performance, and employee efficiency.</vt:lpstr>
      <vt:lpstr>Conclusion:</vt:lpstr>
      <vt:lpstr>💡 Recommendations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Sahil Kumar</dc:creator>
  <cp:lastModifiedBy>Sahil Kumar</cp:lastModifiedBy>
  <cp:revision>24</cp:revision>
  <dcterms:created xsi:type="dcterms:W3CDTF">2025-09-29T08:37:22Z</dcterms:created>
  <dcterms:modified xsi:type="dcterms:W3CDTF">2025-11-01T16:10:14Z</dcterms:modified>
</cp:coreProperties>
</file>